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89" r:id="rId2"/>
    <p:sldId id="265" r:id="rId3"/>
    <p:sldId id="296" r:id="rId4"/>
    <p:sldId id="298" r:id="rId5"/>
    <p:sldId id="299" r:id="rId6"/>
    <p:sldId id="300" r:id="rId7"/>
    <p:sldId id="302" r:id="rId8"/>
    <p:sldId id="268" r:id="rId9"/>
    <p:sldId id="280" r:id="rId10"/>
    <p:sldId id="272" r:id="rId11"/>
    <p:sldId id="287" r:id="rId12"/>
    <p:sldId id="301" r:id="rId13"/>
  </p:sldIdLst>
  <p:sldSz cx="9144000" cy="5143500" type="screen16x9"/>
  <p:notesSz cx="6858000" cy="9144000"/>
  <p:embeddedFontLst>
    <p:embeddedFont>
      <p:font typeface="Arial Black" panose="020B0A04020102020204" pitchFamily="34" charset="0"/>
      <p:bold r:id="rId15"/>
    </p:embeddedFont>
    <p:embeddedFont>
      <p:font typeface="Poppins" panose="00000500000000000000" pitchFamily="2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6B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11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2583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2caa5c5095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2caa5c5095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5247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2caa5c5095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2caa5c5095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1551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2caa5c5095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2caa5c5095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9165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2caa5c5095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2caa5c5095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9457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2caa5c5095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2caa5c5095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9589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2caa5c5095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2caa5c5095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10763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2caa5c5095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2caa5c5095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10708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43246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2caa5c5095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2caa5c5095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89876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2caa5c5095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2caa5c5095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6137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83B6067-9DDE-39F7-DD8A-3DCDC315A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9093"/>
            <a:ext cx="9144000" cy="228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541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66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Innovación política </a:t>
            </a:r>
            <a:r>
              <a:rPr lang="es-419" sz="48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y gestión pública</a:t>
            </a:r>
            <a:endParaRPr sz="48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5B073AAB-2643-1838-9507-BCC3E19D4F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72414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1BB46D-AB2C-0692-F0C0-DDF1782766C1}"/>
              </a:ext>
            </a:extLst>
          </p:cNvPr>
          <p:cNvSpPr txBox="1"/>
          <p:nvPr/>
        </p:nvSpPr>
        <p:spPr>
          <a:xfrm>
            <a:off x="7710054" y="387926"/>
            <a:ext cx="1080000" cy="540000"/>
          </a:xfrm>
          <a:prstGeom prst="rect">
            <a:avLst/>
          </a:prstGeom>
          <a:solidFill>
            <a:srgbClr val="066BE0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736066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752787-0716-7EED-6538-94AA2A8AD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s-ES" b="1" dirty="0">
                <a:solidFill>
                  <a:srgbClr val="066BE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El éxito en la gestión depende de la creatividad de sus liderazgos.</a:t>
            </a:r>
            <a:endParaRPr lang="es-AR" b="1" dirty="0">
              <a:solidFill>
                <a:srgbClr val="066BE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58D288A-D105-00D2-86E2-49C98BC946FE}"/>
              </a:ext>
            </a:extLst>
          </p:cNvPr>
          <p:cNvSpPr txBox="1"/>
          <p:nvPr/>
        </p:nvSpPr>
        <p:spPr>
          <a:xfrm>
            <a:off x="7710054" y="387926"/>
            <a:ext cx="1080000" cy="5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47331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752787-0716-7EED-6538-94AA2A8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</p:spPr>
        <p:txBody>
          <a:bodyPr>
            <a:noAutofit/>
          </a:bodyPr>
          <a:lstStyle/>
          <a:p>
            <a:pPr algn="r">
              <a:lnSpc>
                <a:spcPct val="150000"/>
              </a:lnSpc>
            </a:pPr>
            <a:r>
              <a:rPr lang="es-ES" sz="2400" b="1" dirty="0">
                <a:solidFill>
                  <a:srgbClr val="066BE0"/>
                </a:solidFill>
                <a:latin typeface="Poppins"/>
                <a:ea typeface="Poppins"/>
                <a:cs typeface="Poppins"/>
                <a:sym typeface="Poppins"/>
              </a:rPr>
              <a:t>“La creatividad implica proyectar utopías y, </a:t>
            </a:r>
            <a:br>
              <a:rPr lang="es-ES" sz="2400" b="1" dirty="0">
                <a:solidFill>
                  <a:srgbClr val="066BE0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s-ES" sz="2400" b="1" dirty="0">
                <a:solidFill>
                  <a:srgbClr val="066BE0"/>
                </a:solidFill>
                <a:latin typeface="Poppins"/>
                <a:ea typeface="Poppins"/>
                <a:cs typeface="Poppins"/>
                <a:sym typeface="Poppins"/>
              </a:rPr>
              <a:t>al mismo tiempo, hacerse cargo de lo que hay”.</a:t>
            </a:r>
            <a:endParaRPr lang="es-AR" sz="2400" b="1" dirty="0">
              <a:solidFill>
                <a:srgbClr val="066BE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1226246-F097-A9A0-91FC-40D0FEDBA988}"/>
              </a:ext>
            </a:extLst>
          </p:cNvPr>
          <p:cNvSpPr txBox="1"/>
          <p:nvPr/>
        </p:nvSpPr>
        <p:spPr>
          <a:xfrm>
            <a:off x="7710054" y="387926"/>
            <a:ext cx="1080000" cy="5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s-AR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9A0197B-A5AC-ED87-866F-904CEBE71711}"/>
              </a:ext>
            </a:extLst>
          </p:cNvPr>
          <p:cNvSpPr txBox="1"/>
          <p:nvPr/>
        </p:nvSpPr>
        <p:spPr>
          <a:xfrm>
            <a:off x="5669971" y="3524934"/>
            <a:ext cx="30844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200" b="1" dirty="0">
                <a:solidFill>
                  <a:srgbClr val="066BE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Cardenal Jorge M. Bergoglio, </a:t>
            </a:r>
            <a:r>
              <a:rPr lang="es-ES" sz="1200" b="1" dirty="0" err="1">
                <a:solidFill>
                  <a:srgbClr val="066BE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sj</a:t>
            </a:r>
            <a:r>
              <a:rPr lang="es-ES" sz="1200" b="1" dirty="0">
                <a:solidFill>
                  <a:srgbClr val="066BE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2005</a:t>
            </a:r>
            <a:endParaRPr lang="es-AR" sz="1200" b="1" dirty="0">
              <a:solidFill>
                <a:srgbClr val="066BE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702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a libre: forma 2">
            <a:extLst>
              <a:ext uri="{FF2B5EF4-FFF2-40B4-BE49-F238E27FC236}">
                <a16:creationId xmlns:a16="http://schemas.microsoft.com/office/drawing/2014/main" id="{EB9BAFAA-BF32-26F0-0846-3766DE614BE0}"/>
              </a:ext>
            </a:extLst>
          </p:cNvPr>
          <p:cNvSpPr/>
          <p:nvPr/>
        </p:nvSpPr>
        <p:spPr>
          <a:xfrm>
            <a:off x="1661159" y="880110"/>
            <a:ext cx="3383280" cy="3383279"/>
          </a:xfrm>
          <a:custGeom>
            <a:avLst/>
            <a:gdLst>
              <a:gd name="connsiteX0" fmla="*/ 0 w 3383280"/>
              <a:gd name="connsiteY0" fmla="*/ 1691640 h 3383279"/>
              <a:gd name="connsiteX1" fmla="*/ 1691640 w 3383280"/>
              <a:gd name="connsiteY1" fmla="*/ 0 h 3383279"/>
              <a:gd name="connsiteX2" fmla="*/ 3383280 w 3383280"/>
              <a:gd name="connsiteY2" fmla="*/ 1691640 h 3383279"/>
              <a:gd name="connsiteX3" fmla="*/ 1691640 w 3383280"/>
              <a:gd name="connsiteY3" fmla="*/ 3383280 h 3383279"/>
              <a:gd name="connsiteX4" fmla="*/ 0 w 3383280"/>
              <a:gd name="connsiteY4" fmla="*/ 1691640 h 3383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3280" h="3383279">
                <a:moveTo>
                  <a:pt x="0" y="1691640"/>
                </a:moveTo>
                <a:cubicBezTo>
                  <a:pt x="0" y="757373"/>
                  <a:pt x="757373" y="0"/>
                  <a:pt x="1691640" y="0"/>
                </a:cubicBezTo>
                <a:cubicBezTo>
                  <a:pt x="2625907" y="0"/>
                  <a:pt x="3383280" y="757373"/>
                  <a:pt x="3383280" y="1691640"/>
                </a:cubicBezTo>
                <a:cubicBezTo>
                  <a:pt x="3383280" y="2625907"/>
                  <a:pt x="2625907" y="3383280"/>
                  <a:pt x="1691640" y="3383280"/>
                </a:cubicBezTo>
                <a:cubicBezTo>
                  <a:pt x="757373" y="3383280"/>
                  <a:pt x="0" y="2625907"/>
                  <a:pt x="0" y="1691640"/>
                </a:cubicBezTo>
                <a:close/>
              </a:path>
            </a:pathLst>
          </a:custGeom>
          <a:solidFill>
            <a:srgbClr val="066BE0">
              <a:alpha val="50000"/>
            </a:srgbClr>
          </a:solidFill>
          <a:ln>
            <a:solidFill>
              <a:srgbClr val="066BE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472440" tIns="398961" rIns="960120" bIns="398961" numCol="1" spcCol="1270" anchor="ctr" anchorCtr="0">
            <a:noAutofit/>
          </a:bodyPr>
          <a:lstStyle/>
          <a:p>
            <a:pPr marL="0" lvl="0" indent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3000" b="1" kern="12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Utopía</a:t>
            </a:r>
            <a:endParaRPr lang="es-AR" sz="3000" b="1" kern="12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Forma libre: forma 3">
            <a:extLst>
              <a:ext uri="{FF2B5EF4-FFF2-40B4-BE49-F238E27FC236}">
                <a16:creationId xmlns:a16="http://schemas.microsoft.com/office/drawing/2014/main" id="{7888452B-D1E3-AAE1-D749-8FEE5BD1FD3F}"/>
              </a:ext>
            </a:extLst>
          </p:cNvPr>
          <p:cNvSpPr/>
          <p:nvPr/>
        </p:nvSpPr>
        <p:spPr>
          <a:xfrm>
            <a:off x="4099559" y="880110"/>
            <a:ext cx="3383280" cy="3383279"/>
          </a:xfrm>
          <a:custGeom>
            <a:avLst/>
            <a:gdLst>
              <a:gd name="connsiteX0" fmla="*/ 0 w 3383280"/>
              <a:gd name="connsiteY0" fmla="*/ 1691640 h 3383279"/>
              <a:gd name="connsiteX1" fmla="*/ 1691640 w 3383280"/>
              <a:gd name="connsiteY1" fmla="*/ 0 h 3383279"/>
              <a:gd name="connsiteX2" fmla="*/ 3383280 w 3383280"/>
              <a:gd name="connsiteY2" fmla="*/ 1691640 h 3383279"/>
              <a:gd name="connsiteX3" fmla="*/ 1691640 w 3383280"/>
              <a:gd name="connsiteY3" fmla="*/ 3383280 h 3383279"/>
              <a:gd name="connsiteX4" fmla="*/ 0 w 3383280"/>
              <a:gd name="connsiteY4" fmla="*/ 1691640 h 3383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3280" h="3383279">
                <a:moveTo>
                  <a:pt x="0" y="1691640"/>
                </a:moveTo>
                <a:cubicBezTo>
                  <a:pt x="0" y="757373"/>
                  <a:pt x="757373" y="0"/>
                  <a:pt x="1691640" y="0"/>
                </a:cubicBezTo>
                <a:cubicBezTo>
                  <a:pt x="2625907" y="0"/>
                  <a:pt x="3383280" y="757373"/>
                  <a:pt x="3383280" y="1691640"/>
                </a:cubicBezTo>
                <a:cubicBezTo>
                  <a:pt x="3383280" y="2625907"/>
                  <a:pt x="2625907" y="3383280"/>
                  <a:pt x="1691640" y="3383280"/>
                </a:cubicBezTo>
                <a:cubicBezTo>
                  <a:pt x="757373" y="3383280"/>
                  <a:pt x="0" y="2625907"/>
                  <a:pt x="0" y="169164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solidFill>
              <a:srgbClr val="066BE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alpha val="50000"/>
              <a:hueOff val="9128156"/>
              <a:satOff val="0"/>
              <a:lumOff val="-29804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960121" tIns="398961" rIns="472439" bIns="398961" numCol="1" spcCol="1270" anchor="ctr" anchorCtr="0">
            <a:noAutofit/>
          </a:bodyPr>
          <a:lstStyle/>
          <a:p>
            <a:pPr marL="0" lvl="0" indent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3000" b="1" kern="1200" dirty="0">
                <a:solidFill>
                  <a:srgbClr val="066BE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Realidad</a:t>
            </a:r>
            <a:endParaRPr lang="es-AR" sz="3000" b="1" kern="1200" dirty="0">
              <a:solidFill>
                <a:srgbClr val="066BE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DD9A9CF-70CB-D17A-EA25-29A576F7BA1E}"/>
              </a:ext>
            </a:extLst>
          </p:cNvPr>
          <p:cNvSpPr txBox="1"/>
          <p:nvPr/>
        </p:nvSpPr>
        <p:spPr>
          <a:xfrm>
            <a:off x="7710054" y="387926"/>
            <a:ext cx="1080000" cy="5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s-AR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7F6D21B-DEC7-CF67-89BB-18F81F711E21}"/>
              </a:ext>
            </a:extLst>
          </p:cNvPr>
          <p:cNvSpPr txBox="1"/>
          <p:nvPr/>
        </p:nvSpPr>
        <p:spPr>
          <a:xfrm>
            <a:off x="4125403" y="2063919"/>
            <a:ext cx="893193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s-ES" sz="6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IP</a:t>
            </a:r>
            <a:endParaRPr lang="es-AR" sz="6000" b="1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95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1226246-F097-A9A0-91FC-40D0FEDBA988}"/>
              </a:ext>
            </a:extLst>
          </p:cNvPr>
          <p:cNvSpPr txBox="1"/>
          <p:nvPr/>
        </p:nvSpPr>
        <p:spPr>
          <a:xfrm>
            <a:off x="7710054" y="387926"/>
            <a:ext cx="1080000" cy="5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A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0543670C-1A0A-F89C-3934-B65C05427174}"/>
              </a:ext>
            </a:extLst>
          </p:cNvPr>
          <p:cNvSpPr/>
          <p:nvPr/>
        </p:nvSpPr>
        <p:spPr>
          <a:xfrm>
            <a:off x="2934421" y="1265580"/>
            <a:ext cx="1605990" cy="2612745"/>
          </a:xfrm>
          <a:custGeom>
            <a:avLst/>
            <a:gdLst>
              <a:gd name="connsiteX0" fmla="*/ 267718 w 2612745"/>
              <a:gd name="connsiteY0" fmla="*/ 0 h 1605989"/>
              <a:gd name="connsiteX1" fmla="*/ 2345027 w 2612745"/>
              <a:gd name="connsiteY1" fmla="*/ 0 h 1605989"/>
              <a:gd name="connsiteX2" fmla="*/ 2612745 w 2612745"/>
              <a:gd name="connsiteY2" fmla="*/ 267718 h 1605989"/>
              <a:gd name="connsiteX3" fmla="*/ 2612745 w 2612745"/>
              <a:gd name="connsiteY3" fmla="*/ 1605989 h 1605989"/>
              <a:gd name="connsiteX4" fmla="*/ 2612745 w 2612745"/>
              <a:gd name="connsiteY4" fmla="*/ 1605989 h 1605989"/>
              <a:gd name="connsiteX5" fmla="*/ 0 w 2612745"/>
              <a:gd name="connsiteY5" fmla="*/ 1605989 h 1605989"/>
              <a:gd name="connsiteX6" fmla="*/ 0 w 2612745"/>
              <a:gd name="connsiteY6" fmla="*/ 1605989 h 1605989"/>
              <a:gd name="connsiteX7" fmla="*/ 0 w 2612745"/>
              <a:gd name="connsiteY7" fmla="*/ 267718 h 1605989"/>
              <a:gd name="connsiteX8" fmla="*/ 267718 w 2612745"/>
              <a:gd name="connsiteY8" fmla="*/ 0 h 160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12745" h="1605989">
                <a:moveTo>
                  <a:pt x="1" y="1441429"/>
                </a:moveTo>
                <a:lnTo>
                  <a:pt x="1" y="164560"/>
                </a:lnTo>
                <a:cubicBezTo>
                  <a:pt x="1" y="73676"/>
                  <a:pt x="195000" y="0"/>
                  <a:pt x="435545" y="0"/>
                </a:cubicBezTo>
                <a:lnTo>
                  <a:pt x="2612744" y="0"/>
                </a:lnTo>
                <a:lnTo>
                  <a:pt x="2612744" y="0"/>
                </a:lnTo>
                <a:lnTo>
                  <a:pt x="2612744" y="1605989"/>
                </a:lnTo>
                <a:lnTo>
                  <a:pt x="2612744" y="1605989"/>
                </a:lnTo>
                <a:lnTo>
                  <a:pt x="435545" y="1605989"/>
                </a:lnTo>
                <a:cubicBezTo>
                  <a:pt x="195000" y="1605989"/>
                  <a:pt x="1" y="1532313"/>
                  <a:pt x="1" y="1441429"/>
                </a:cubicBezTo>
                <a:close/>
              </a:path>
            </a:pathLst>
          </a:custGeom>
          <a:solidFill>
            <a:srgbClr val="066BE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4613" tIns="205412" rIns="114300" bIns="205412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2000" b="1" kern="12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Sin utopismo,  la política es una pesadilla</a:t>
            </a:r>
            <a:endParaRPr lang="es-AR" sz="2000" b="1" kern="12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2749DE4E-631A-445C-58EB-27173C5C2139}"/>
              </a:ext>
            </a:extLst>
          </p:cNvPr>
          <p:cNvSpPr/>
          <p:nvPr/>
        </p:nvSpPr>
        <p:spPr>
          <a:xfrm>
            <a:off x="4603588" y="1265580"/>
            <a:ext cx="1605989" cy="2612745"/>
          </a:xfrm>
          <a:custGeom>
            <a:avLst/>
            <a:gdLst>
              <a:gd name="connsiteX0" fmla="*/ 267718 w 2612745"/>
              <a:gd name="connsiteY0" fmla="*/ 0 h 1605989"/>
              <a:gd name="connsiteX1" fmla="*/ 2345027 w 2612745"/>
              <a:gd name="connsiteY1" fmla="*/ 0 h 1605989"/>
              <a:gd name="connsiteX2" fmla="*/ 2612745 w 2612745"/>
              <a:gd name="connsiteY2" fmla="*/ 267718 h 1605989"/>
              <a:gd name="connsiteX3" fmla="*/ 2612745 w 2612745"/>
              <a:gd name="connsiteY3" fmla="*/ 1605989 h 1605989"/>
              <a:gd name="connsiteX4" fmla="*/ 2612745 w 2612745"/>
              <a:gd name="connsiteY4" fmla="*/ 1605989 h 1605989"/>
              <a:gd name="connsiteX5" fmla="*/ 0 w 2612745"/>
              <a:gd name="connsiteY5" fmla="*/ 1605989 h 1605989"/>
              <a:gd name="connsiteX6" fmla="*/ 0 w 2612745"/>
              <a:gd name="connsiteY6" fmla="*/ 1605989 h 1605989"/>
              <a:gd name="connsiteX7" fmla="*/ 0 w 2612745"/>
              <a:gd name="connsiteY7" fmla="*/ 267718 h 1605989"/>
              <a:gd name="connsiteX8" fmla="*/ 267718 w 2612745"/>
              <a:gd name="connsiteY8" fmla="*/ 0 h 160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12745" h="1605989">
                <a:moveTo>
                  <a:pt x="2612745" y="164560"/>
                </a:moveTo>
                <a:lnTo>
                  <a:pt x="2612745" y="1441429"/>
                </a:lnTo>
                <a:cubicBezTo>
                  <a:pt x="2612745" y="1532313"/>
                  <a:pt x="2417746" y="1605989"/>
                  <a:pt x="2177201" y="1605989"/>
                </a:cubicBezTo>
                <a:lnTo>
                  <a:pt x="0" y="1605989"/>
                </a:lnTo>
                <a:lnTo>
                  <a:pt x="0" y="1605989"/>
                </a:lnTo>
                <a:lnTo>
                  <a:pt x="0" y="0"/>
                </a:lnTo>
                <a:lnTo>
                  <a:pt x="0" y="0"/>
                </a:lnTo>
                <a:lnTo>
                  <a:pt x="2177201" y="0"/>
                </a:lnTo>
                <a:cubicBezTo>
                  <a:pt x="2417746" y="0"/>
                  <a:pt x="2612745" y="73676"/>
                  <a:pt x="2612745" y="16456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066BE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tint val="50000"/>
              <a:hueOff val="9988581"/>
              <a:satOff val="-74839"/>
              <a:lumOff val="4916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4300" tIns="205412" rIns="154612" bIns="205412" numCol="1" spcCol="1270" anchor="ctr" anchorCtr="0">
            <a:noAutofit/>
          </a:bodyPr>
          <a:lstStyle/>
          <a:p>
            <a:pPr marL="0" lvl="0" indent="0" algn="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2000" b="1" kern="1200" dirty="0">
                <a:solidFill>
                  <a:srgbClr val="066BE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Sin realismo, la política es un sueño</a:t>
            </a:r>
            <a:endParaRPr lang="es-AR" sz="2000" b="1" kern="1200" dirty="0">
              <a:solidFill>
                <a:srgbClr val="066BE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Flecha: circular 9">
            <a:extLst>
              <a:ext uri="{FF2B5EF4-FFF2-40B4-BE49-F238E27FC236}">
                <a16:creationId xmlns:a16="http://schemas.microsoft.com/office/drawing/2014/main" id="{459B4DA0-34EA-DFAF-4264-6D9C5A27F477}"/>
              </a:ext>
            </a:extLst>
          </p:cNvPr>
          <p:cNvSpPr/>
          <p:nvPr/>
        </p:nvSpPr>
        <p:spPr>
          <a:xfrm>
            <a:off x="3737253" y="539750"/>
            <a:ext cx="1669165" cy="1669084"/>
          </a:xfrm>
          <a:prstGeom prst="circularArrow">
            <a:avLst>
              <a:gd name="adj1" fmla="val 12500"/>
              <a:gd name="adj2" fmla="val 1142322"/>
              <a:gd name="adj3" fmla="val 20457678"/>
              <a:gd name="adj4" fmla="val 10800000"/>
              <a:gd name="adj5" fmla="val 12500"/>
            </a:avLst>
          </a:prstGeom>
          <a:solidFill>
            <a:srgbClr val="066BE0"/>
          </a:solidFill>
          <a:ln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AR">
              <a:solidFill>
                <a:schemeClr val="tx1"/>
              </a:solidFill>
            </a:endParaRPr>
          </a:p>
        </p:txBody>
      </p:sp>
      <p:sp>
        <p:nvSpPr>
          <p:cNvPr id="11" name="Flecha: circular 10">
            <a:extLst>
              <a:ext uri="{FF2B5EF4-FFF2-40B4-BE49-F238E27FC236}">
                <a16:creationId xmlns:a16="http://schemas.microsoft.com/office/drawing/2014/main" id="{5B1E5ACC-765B-A513-A690-973F3460F17A}"/>
              </a:ext>
            </a:extLst>
          </p:cNvPr>
          <p:cNvSpPr/>
          <p:nvPr/>
        </p:nvSpPr>
        <p:spPr>
          <a:xfrm rot="10800000">
            <a:off x="3737253" y="2934665"/>
            <a:ext cx="1669165" cy="1669084"/>
          </a:xfrm>
          <a:prstGeom prst="circularArrow">
            <a:avLst>
              <a:gd name="adj1" fmla="val 12500"/>
              <a:gd name="adj2" fmla="val 1142322"/>
              <a:gd name="adj3" fmla="val 20457678"/>
              <a:gd name="adj4" fmla="val 10800000"/>
              <a:gd name="adj5" fmla="val 12500"/>
            </a:avLst>
          </a:prstGeom>
          <a:solidFill>
            <a:schemeClr val="bg1"/>
          </a:solidFill>
          <a:ln>
            <a:solidFill>
              <a:srgbClr val="066BE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9128156"/>
              <a:satOff val="0"/>
              <a:lumOff val="-29804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A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15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1226246-F097-A9A0-91FC-40D0FEDBA988}"/>
              </a:ext>
            </a:extLst>
          </p:cNvPr>
          <p:cNvSpPr txBox="1"/>
          <p:nvPr/>
        </p:nvSpPr>
        <p:spPr>
          <a:xfrm>
            <a:off x="7710054" y="387926"/>
            <a:ext cx="1080000" cy="5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A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C99C43DB-2172-E072-8371-B058E8EE68B9}"/>
              </a:ext>
            </a:extLst>
          </p:cNvPr>
          <p:cNvSpPr/>
          <p:nvPr/>
        </p:nvSpPr>
        <p:spPr>
          <a:xfrm>
            <a:off x="311700" y="1152475"/>
            <a:ext cx="3999900" cy="34164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es-AR"/>
          </a:p>
        </p:txBody>
      </p:sp>
      <p:grpSp>
        <p:nvGrpSpPr>
          <p:cNvPr id="28" name="Grupo 27">
            <a:extLst>
              <a:ext uri="{FF2B5EF4-FFF2-40B4-BE49-F238E27FC236}">
                <a16:creationId xmlns:a16="http://schemas.microsoft.com/office/drawing/2014/main" id="{417CD431-28E9-1A86-9B8B-E5CFC5777343}"/>
              </a:ext>
            </a:extLst>
          </p:cNvPr>
          <p:cNvGrpSpPr/>
          <p:nvPr/>
        </p:nvGrpSpPr>
        <p:grpSpPr>
          <a:xfrm>
            <a:off x="687883" y="2042805"/>
            <a:ext cx="3161616" cy="2526070"/>
            <a:chOff x="687883" y="2042805"/>
            <a:chExt cx="3161616" cy="2526070"/>
          </a:xfrm>
        </p:grpSpPr>
        <p:sp>
          <p:nvSpPr>
            <p:cNvPr id="22" name="Triángulo isósceles 21">
              <a:extLst>
                <a:ext uri="{FF2B5EF4-FFF2-40B4-BE49-F238E27FC236}">
                  <a16:creationId xmlns:a16="http://schemas.microsoft.com/office/drawing/2014/main" id="{0A101265-1600-DD25-2F15-EDB8ACCF2440}"/>
                </a:ext>
              </a:extLst>
            </p:cNvPr>
            <p:cNvSpPr/>
            <p:nvPr/>
          </p:nvSpPr>
          <p:spPr>
            <a:xfrm>
              <a:off x="2055420" y="4056415"/>
              <a:ext cx="512460" cy="512460"/>
            </a:xfrm>
            <a:prstGeom prst="triangle">
              <a:avLst/>
            </a:prstGeom>
            <a:solidFill>
              <a:schemeClr val="tx1">
                <a:alpha val="90000"/>
              </a:scheme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40B8D262-F1E5-1926-29D7-75A02FC74F75}"/>
                </a:ext>
              </a:extLst>
            </p:cNvPr>
            <p:cNvSpPr/>
            <p:nvPr/>
          </p:nvSpPr>
          <p:spPr>
            <a:xfrm rot="21360000">
              <a:off x="773800" y="3836820"/>
              <a:ext cx="3075699" cy="215073"/>
            </a:xfrm>
            <a:prstGeom prst="rect">
              <a:avLst/>
            </a:prstGeom>
            <a:solidFill>
              <a:schemeClr val="tx1">
                <a:alpha val="90000"/>
              </a:scheme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s-AR" dirty="0"/>
            </a:p>
          </p:txBody>
        </p:sp>
        <p:sp>
          <p:nvSpPr>
            <p:cNvPr id="24" name="Forma libre: forma 23">
              <a:extLst>
                <a:ext uri="{FF2B5EF4-FFF2-40B4-BE49-F238E27FC236}">
                  <a16:creationId xmlns:a16="http://schemas.microsoft.com/office/drawing/2014/main" id="{63CA1510-89AF-B58F-9AF0-BEBC2299BBD2}"/>
                </a:ext>
              </a:extLst>
            </p:cNvPr>
            <p:cNvSpPr/>
            <p:nvPr/>
          </p:nvSpPr>
          <p:spPr>
            <a:xfrm rot="21360000">
              <a:off x="756211" y="2972066"/>
              <a:ext cx="1266020" cy="897797"/>
            </a:xfrm>
            <a:custGeom>
              <a:avLst/>
              <a:gdLst>
                <a:gd name="connsiteX0" fmla="*/ 0 w 1266020"/>
                <a:gd name="connsiteY0" fmla="*/ 149636 h 897797"/>
                <a:gd name="connsiteX1" fmla="*/ 149636 w 1266020"/>
                <a:gd name="connsiteY1" fmla="*/ 0 h 897797"/>
                <a:gd name="connsiteX2" fmla="*/ 1116384 w 1266020"/>
                <a:gd name="connsiteY2" fmla="*/ 0 h 897797"/>
                <a:gd name="connsiteX3" fmla="*/ 1266020 w 1266020"/>
                <a:gd name="connsiteY3" fmla="*/ 149636 h 897797"/>
                <a:gd name="connsiteX4" fmla="*/ 1266020 w 1266020"/>
                <a:gd name="connsiteY4" fmla="*/ 748161 h 897797"/>
                <a:gd name="connsiteX5" fmla="*/ 1116384 w 1266020"/>
                <a:gd name="connsiteY5" fmla="*/ 897797 h 897797"/>
                <a:gd name="connsiteX6" fmla="*/ 149636 w 1266020"/>
                <a:gd name="connsiteY6" fmla="*/ 897797 h 897797"/>
                <a:gd name="connsiteX7" fmla="*/ 0 w 1266020"/>
                <a:gd name="connsiteY7" fmla="*/ 748161 h 897797"/>
                <a:gd name="connsiteX8" fmla="*/ 0 w 1266020"/>
                <a:gd name="connsiteY8" fmla="*/ 149636 h 89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6020" h="897797">
                  <a:moveTo>
                    <a:pt x="0" y="149636"/>
                  </a:moveTo>
                  <a:cubicBezTo>
                    <a:pt x="0" y="66994"/>
                    <a:pt x="66994" y="0"/>
                    <a:pt x="149636" y="0"/>
                  </a:cubicBezTo>
                  <a:lnTo>
                    <a:pt x="1116384" y="0"/>
                  </a:lnTo>
                  <a:cubicBezTo>
                    <a:pt x="1199026" y="0"/>
                    <a:pt x="1266020" y="66994"/>
                    <a:pt x="1266020" y="149636"/>
                  </a:cubicBezTo>
                  <a:lnTo>
                    <a:pt x="1266020" y="748161"/>
                  </a:lnTo>
                  <a:cubicBezTo>
                    <a:pt x="1266020" y="830803"/>
                    <a:pt x="1199026" y="897797"/>
                    <a:pt x="1116384" y="897797"/>
                  </a:cubicBezTo>
                  <a:lnTo>
                    <a:pt x="149636" y="897797"/>
                  </a:lnTo>
                  <a:cubicBezTo>
                    <a:pt x="66994" y="897797"/>
                    <a:pt x="0" y="830803"/>
                    <a:pt x="0" y="748161"/>
                  </a:cubicBezTo>
                  <a:lnTo>
                    <a:pt x="0" y="149636"/>
                  </a:lnTo>
                  <a:close/>
                </a:path>
              </a:pathLst>
            </a:custGeom>
            <a:solidFill>
              <a:srgbClr val="066BE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7166" tIns="97166" rIns="97167" bIns="97167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400" b="1" kern="1200" dirty="0">
                  <a:latin typeface="Poppins" panose="00000500000000000000" pitchFamily="2" charset="0"/>
                  <a:cs typeface="Poppins" panose="00000500000000000000" pitchFamily="2" charset="0"/>
                </a:rPr>
                <a:t>Utopismo</a:t>
              </a:r>
              <a:endParaRPr lang="es-AR" sz="1400" b="1" kern="12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25" name="Forma libre: forma 24">
              <a:extLst>
                <a:ext uri="{FF2B5EF4-FFF2-40B4-BE49-F238E27FC236}">
                  <a16:creationId xmlns:a16="http://schemas.microsoft.com/office/drawing/2014/main" id="{172E5EA5-EBF3-BB8D-D6EA-C5A0DC968169}"/>
                </a:ext>
              </a:extLst>
            </p:cNvPr>
            <p:cNvSpPr/>
            <p:nvPr/>
          </p:nvSpPr>
          <p:spPr>
            <a:xfrm rot="21360000">
              <a:off x="687883" y="2042805"/>
              <a:ext cx="1266020" cy="897797"/>
            </a:xfrm>
            <a:custGeom>
              <a:avLst/>
              <a:gdLst>
                <a:gd name="connsiteX0" fmla="*/ 0 w 1266020"/>
                <a:gd name="connsiteY0" fmla="*/ 149636 h 897797"/>
                <a:gd name="connsiteX1" fmla="*/ 149636 w 1266020"/>
                <a:gd name="connsiteY1" fmla="*/ 0 h 897797"/>
                <a:gd name="connsiteX2" fmla="*/ 1116384 w 1266020"/>
                <a:gd name="connsiteY2" fmla="*/ 0 h 897797"/>
                <a:gd name="connsiteX3" fmla="*/ 1266020 w 1266020"/>
                <a:gd name="connsiteY3" fmla="*/ 149636 h 897797"/>
                <a:gd name="connsiteX4" fmla="*/ 1266020 w 1266020"/>
                <a:gd name="connsiteY4" fmla="*/ 748161 h 897797"/>
                <a:gd name="connsiteX5" fmla="*/ 1116384 w 1266020"/>
                <a:gd name="connsiteY5" fmla="*/ 897797 h 897797"/>
                <a:gd name="connsiteX6" fmla="*/ 149636 w 1266020"/>
                <a:gd name="connsiteY6" fmla="*/ 897797 h 897797"/>
                <a:gd name="connsiteX7" fmla="*/ 0 w 1266020"/>
                <a:gd name="connsiteY7" fmla="*/ 748161 h 897797"/>
                <a:gd name="connsiteX8" fmla="*/ 0 w 1266020"/>
                <a:gd name="connsiteY8" fmla="*/ 149636 h 89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6020" h="897797">
                  <a:moveTo>
                    <a:pt x="0" y="149636"/>
                  </a:moveTo>
                  <a:cubicBezTo>
                    <a:pt x="0" y="66994"/>
                    <a:pt x="66994" y="0"/>
                    <a:pt x="149636" y="0"/>
                  </a:cubicBezTo>
                  <a:lnTo>
                    <a:pt x="1116384" y="0"/>
                  </a:lnTo>
                  <a:cubicBezTo>
                    <a:pt x="1199026" y="0"/>
                    <a:pt x="1266020" y="66994"/>
                    <a:pt x="1266020" y="149636"/>
                  </a:cubicBezTo>
                  <a:lnTo>
                    <a:pt x="1266020" y="748161"/>
                  </a:lnTo>
                  <a:cubicBezTo>
                    <a:pt x="1266020" y="830803"/>
                    <a:pt x="1199026" y="897797"/>
                    <a:pt x="1116384" y="897797"/>
                  </a:cubicBezTo>
                  <a:lnTo>
                    <a:pt x="149636" y="897797"/>
                  </a:lnTo>
                  <a:cubicBezTo>
                    <a:pt x="66994" y="897797"/>
                    <a:pt x="0" y="830803"/>
                    <a:pt x="0" y="748161"/>
                  </a:cubicBezTo>
                  <a:lnTo>
                    <a:pt x="0" y="149636"/>
                  </a:lnTo>
                  <a:close/>
                </a:path>
              </a:pathLst>
            </a:custGeom>
            <a:solidFill>
              <a:srgbClr val="066BE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7166" tIns="97166" rIns="97167" bIns="97167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400" b="1" kern="1200" dirty="0">
                  <a:latin typeface="Poppins" panose="00000500000000000000" pitchFamily="2" charset="0"/>
                  <a:cs typeface="Poppins" panose="00000500000000000000" pitchFamily="2" charset="0"/>
                </a:rPr>
                <a:t>Promesas electorales</a:t>
              </a:r>
              <a:endParaRPr lang="es-AR" sz="1400" b="1" kern="12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id="{8A080D4B-9705-0D67-90DE-50A2FD2CEE68}"/>
                </a:ext>
              </a:extLst>
            </p:cNvPr>
            <p:cNvSpPr/>
            <p:nvPr/>
          </p:nvSpPr>
          <p:spPr>
            <a:xfrm rot="21360000">
              <a:off x="2515657" y="2849075"/>
              <a:ext cx="1266020" cy="897797"/>
            </a:xfrm>
            <a:custGeom>
              <a:avLst/>
              <a:gdLst>
                <a:gd name="connsiteX0" fmla="*/ 0 w 1266020"/>
                <a:gd name="connsiteY0" fmla="*/ 149636 h 897797"/>
                <a:gd name="connsiteX1" fmla="*/ 149636 w 1266020"/>
                <a:gd name="connsiteY1" fmla="*/ 0 h 897797"/>
                <a:gd name="connsiteX2" fmla="*/ 1116384 w 1266020"/>
                <a:gd name="connsiteY2" fmla="*/ 0 h 897797"/>
                <a:gd name="connsiteX3" fmla="*/ 1266020 w 1266020"/>
                <a:gd name="connsiteY3" fmla="*/ 149636 h 897797"/>
                <a:gd name="connsiteX4" fmla="*/ 1266020 w 1266020"/>
                <a:gd name="connsiteY4" fmla="*/ 748161 h 897797"/>
                <a:gd name="connsiteX5" fmla="*/ 1116384 w 1266020"/>
                <a:gd name="connsiteY5" fmla="*/ 897797 h 897797"/>
                <a:gd name="connsiteX6" fmla="*/ 149636 w 1266020"/>
                <a:gd name="connsiteY6" fmla="*/ 897797 h 897797"/>
                <a:gd name="connsiteX7" fmla="*/ 0 w 1266020"/>
                <a:gd name="connsiteY7" fmla="*/ 748161 h 897797"/>
                <a:gd name="connsiteX8" fmla="*/ 0 w 1266020"/>
                <a:gd name="connsiteY8" fmla="*/ 149636 h 89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6020" h="897797">
                  <a:moveTo>
                    <a:pt x="0" y="149636"/>
                  </a:moveTo>
                  <a:cubicBezTo>
                    <a:pt x="0" y="66994"/>
                    <a:pt x="66994" y="0"/>
                    <a:pt x="149636" y="0"/>
                  </a:cubicBezTo>
                  <a:lnTo>
                    <a:pt x="1116384" y="0"/>
                  </a:lnTo>
                  <a:cubicBezTo>
                    <a:pt x="1199026" y="0"/>
                    <a:pt x="1266020" y="66994"/>
                    <a:pt x="1266020" y="149636"/>
                  </a:cubicBezTo>
                  <a:lnTo>
                    <a:pt x="1266020" y="748161"/>
                  </a:lnTo>
                  <a:cubicBezTo>
                    <a:pt x="1266020" y="830803"/>
                    <a:pt x="1199026" y="897797"/>
                    <a:pt x="1116384" y="897797"/>
                  </a:cubicBezTo>
                  <a:lnTo>
                    <a:pt x="149636" y="897797"/>
                  </a:lnTo>
                  <a:cubicBezTo>
                    <a:pt x="66994" y="897797"/>
                    <a:pt x="0" y="830803"/>
                    <a:pt x="0" y="748161"/>
                  </a:cubicBezTo>
                  <a:lnTo>
                    <a:pt x="0" y="149636"/>
                  </a:lnTo>
                  <a:close/>
                </a:path>
              </a:pathLst>
            </a:custGeom>
            <a:noFill/>
            <a:ln>
              <a:solidFill>
                <a:srgbClr val="066BE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7166" tIns="97166" rIns="97167" bIns="97167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400" b="1" kern="1200" dirty="0">
                  <a:solidFill>
                    <a:srgbClr val="066BE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Realismo</a:t>
              </a:r>
              <a:endParaRPr lang="es-AR" sz="1400" b="1" kern="1200" dirty="0">
                <a:solidFill>
                  <a:srgbClr val="066BE0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D588A7E3-2021-D545-41D7-9AF40CD78C1C}"/>
              </a:ext>
            </a:extLst>
          </p:cNvPr>
          <p:cNvGrpSpPr/>
          <p:nvPr/>
        </p:nvGrpSpPr>
        <p:grpSpPr>
          <a:xfrm>
            <a:off x="2263606" y="1159402"/>
            <a:ext cx="4616787" cy="683280"/>
            <a:chOff x="3001359" y="1159402"/>
            <a:chExt cx="4616787" cy="683280"/>
          </a:xfrm>
        </p:grpSpPr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385B1553-46B8-5CA4-DD5F-2DAC48546C50}"/>
                </a:ext>
              </a:extLst>
            </p:cNvPr>
            <p:cNvSpPr/>
            <p:nvPr/>
          </p:nvSpPr>
          <p:spPr>
            <a:xfrm>
              <a:off x="3001359" y="1159402"/>
              <a:ext cx="2304000" cy="683280"/>
            </a:xfrm>
            <a:custGeom>
              <a:avLst/>
              <a:gdLst>
                <a:gd name="connsiteX0" fmla="*/ 0 w 1229904"/>
                <a:gd name="connsiteY0" fmla="*/ 68328 h 683280"/>
                <a:gd name="connsiteX1" fmla="*/ 68328 w 1229904"/>
                <a:gd name="connsiteY1" fmla="*/ 0 h 683280"/>
                <a:gd name="connsiteX2" fmla="*/ 1161576 w 1229904"/>
                <a:gd name="connsiteY2" fmla="*/ 0 h 683280"/>
                <a:gd name="connsiteX3" fmla="*/ 1229904 w 1229904"/>
                <a:gd name="connsiteY3" fmla="*/ 68328 h 683280"/>
                <a:gd name="connsiteX4" fmla="*/ 1229904 w 1229904"/>
                <a:gd name="connsiteY4" fmla="*/ 614952 h 683280"/>
                <a:gd name="connsiteX5" fmla="*/ 1161576 w 1229904"/>
                <a:gd name="connsiteY5" fmla="*/ 683280 h 683280"/>
                <a:gd name="connsiteX6" fmla="*/ 68328 w 1229904"/>
                <a:gd name="connsiteY6" fmla="*/ 683280 h 683280"/>
                <a:gd name="connsiteX7" fmla="*/ 0 w 1229904"/>
                <a:gd name="connsiteY7" fmla="*/ 614952 h 683280"/>
                <a:gd name="connsiteX8" fmla="*/ 0 w 1229904"/>
                <a:gd name="connsiteY8" fmla="*/ 68328 h 68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9904" h="683280">
                  <a:moveTo>
                    <a:pt x="0" y="68328"/>
                  </a:moveTo>
                  <a:cubicBezTo>
                    <a:pt x="0" y="30591"/>
                    <a:pt x="30591" y="0"/>
                    <a:pt x="68328" y="0"/>
                  </a:cubicBezTo>
                  <a:lnTo>
                    <a:pt x="1161576" y="0"/>
                  </a:lnTo>
                  <a:cubicBezTo>
                    <a:pt x="1199313" y="0"/>
                    <a:pt x="1229904" y="30591"/>
                    <a:pt x="1229904" y="68328"/>
                  </a:cubicBezTo>
                  <a:lnTo>
                    <a:pt x="1229904" y="614952"/>
                  </a:lnTo>
                  <a:cubicBezTo>
                    <a:pt x="1229904" y="652689"/>
                    <a:pt x="1199313" y="683280"/>
                    <a:pt x="1161576" y="683280"/>
                  </a:cubicBezTo>
                  <a:lnTo>
                    <a:pt x="68328" y="683280"/>
                  </a:lnTo>
                  <a:cubicBezTo>
                    <a:pt x="30591" y="683280"/>
                    <a:pt x="0" y="652689"/>
                    <a:pt x="0" y="614952"/>
                  </a:cubicBezTo>
                  <a:lnTo>
                    <a:pt x="0" y="68328"/>
                  </a:lnTo>
                  <a:close/>
                </a:path>
              </a:pathLst>
            </a:custGeom>
            <a:solidFill>
              <a:srgbClr val="066BE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973" tIns="80973" rIns="80973" bIns="80973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600" b="1" kern="12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Campaña</a:t>
              </a:r>
              <a:endParaRPr lang="es-AR" sz="1600" b="1" kern="12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31" name="Forma libre: forma 30">
              <a:extLst>
                <a:ext uri="{FF2B5EF4-FFF2-40B4-BE49-F238E27FC236}">
                  <a16:creationId xmlns:a16="http://schemas.microsoft.com/office/drawing/2014/main" id="{78B00F21-9608-2384-96AB-62B19E35EC49}"/>
                </a:ext>
              </a:extLst>
            </p:cNvPr>
            <p:cNvSpPr/>
            <p:nvPr/>
          </p:nvSpPr>
          <p:spPr>
            <a:xfrm>
              <a:off x="5314146" y="1159402"/>
              <a:ext cx="2304000" cy="683280"/>
            </a:xfrm>
            <a:custGeom>
              <a:avLst/>
              <a:gdLst>
                <a:gd name="connsiteX0" fmla="*/ 0 w 1229904"/>
                <a:gd name="connsiteY0" fmla="*/ 68328 h 683280"/>
                <a:gd name="connsiteX1" fmla="*/ 68328 w 1229904"/>
                <a:gd name="connsiteY1" fmla="*/ 0 h 683280"/>
                <a:gd name="connsiteX2" fmla="*/ 1161576 w 1229904"/>
                <a:gd name="connsiteY2" fmla="*/ 0 h 683280"/>
                <a:gd name="connsiteX3" fmla="*/ 1229904 w 1229904"/>
                <a:gd name="connsiteY3" fmla="*/ 68328 h 683280"/>
                <a:gd name="connsiteX4" fmla="*/ 1229904 w 1229904"/>
                <a:gd name="connsiteY4" fmla="*/ 614952 h 683280"/>
                <a:gd name="connsiteX5" fmla="*/ 1161576 w 1229904"/>
                <a:gd name="connsiteY5" fmla="*/ 683280 h 683280"/>
                <a:gd name="connsiteX6" fmla="*/ 68328 w 1229904"/>
                <a:gd name="connsiteY6" fmla="*/ 683280 h 683280"/>
                <a:gd name="connsiteX7" fmla="*/ 0 w 1229904"/>
                <a:gd name="connsiteY7" fmla="*/ 614952 h 683280"/>
                <a:gd name="connsiteX8" fmla="*/ 0 w 1229904"/>
                <a:gd name="connsiteY8" fmla="*/ 68328 h 68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9904" h="683280">
                  <a:moveTo>
                    <a:pt x="0" y="68328"/>
                  </a:moveTo>
                  <a:cubicBezTo>
                    <a:pt x="0" y="30591"/>
                    <a:pt x="30591" y="0"/>
                    <a:pt x="68328" y="0"/>
                  </a:cubicBezTo>
                  <a:lnTo>
                    <a:pt x="1161576" y="0"/>
                  </a:lnTo>
                  <a:cubicBezTo>
                    <a:pt x="1199313" y="0"/>
                    <a:pt x="1229904" y="30591"/>
                    <a:pt x="1229904" y="68328"/>
                  </a:cubicBezTo>
                  <a:lnTo>
                    <a:pt x="1229904" y="614952"/>
                  </a:lnTo>
                  <a:cubicBezTo>
                    <a:pt x="1229904" y="652689"/>
                    <a:pt x="1199313" y="683280"/>
                    <a:pt x="1161576" y="683280"/>
                  </a:cubicBezTo>
                  <a:lnTo>
                    <a:pt x="68328" y="683280"/>
                  </a:lnTo>
                  <a:cubicBezTo>
                    <a:pt x="30591" y="683280"/>
                    <a:pt x="0" y="652689"/>
                    <a:pt x="0" y="614952"/>
                  </a:cubicBezTo>
                  <a:lnTo>
                    <a:pt x="0" y="68328"/>
                  </a:lnTo>
                  <a:close/>
                </a:path>
              </a:pathLst>
            </a:custGeom>
            <a:noFill/>
            <a:ln>
              <a:solidFill>
                <a:srgbClr val="066BE0"/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973" tIns="80973" rIns="80973" bIns="80973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600" b="1" kern="1200" dirty="0">
                  <a:solidFill>
                    <a:srgbClr val="066BE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Gestión</a:t>
              </a:r>
              <a:endParaRPr lang="es-AR" sz="1600" b="1" kern="1200" dirty="0">
                <a:solidFill>
                  <a:srgbClr val="066BE0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37" name="Grupo 36">
            <a:extLst>
              <a:ext uri="{FF2B5EF4-FFF2-40B4-BE49-F238E27FC236}">
                <a16:creationId xmlns:a16="http://schemas.microsoft.com/office/drawing/2014/main" id="{172F4003-EFB3-6740-0D63-27CE965BF3F5}"/>
              </a:ext>
            </a:extLst>
          </p:cNvPr>
          <p:cNvGrpSpPr/>
          <p:nvPr/>
        </p:nvGrpSpPr>
        <p:grpSpPr>
          <a:xfrm>
            <a:off x="5294500" y="2042805"/>
            <a:ext cx="3161615" cy="2526070"/>
            <a:chOff x="5294500" y="2042805"/>
            <a:chExt cx="3161615" cy="2526070"/>
          </a:xfrm>
        </p:grpSpPr>
        <p:sp>
          <p:nvSpPr>
            <p:cNvPr id="32" name="Triángulo isósceles 31">
              <a:extLst>
                <a:ext uri="{FF2B5EF4-FFF2-40B4-BE49-F238E27FC236}">
                  <a16:creationId xmlns:a16="http://schemas.microsoft.com/office/drawing/2014/main" id="{B4373369-6492-97D7-BA47-8636468DC96E}"/>
                </a:ext>
              </a:extLst>
            </p:cNvPr>
            <p:cNvSpPr/>
            <p:nvPr/>
          </p:nvSpPr>
          <p:spPr>
            <a:xfrm>
              <a:off x="6576120" y="4056415"/>
              <a:ext cx="512460" cy="512460"/>
            </a:xfrm>
            <a:prstGeom prst="triangle">
              <a:avLst/>
            </a:prstGeom>
            <a:solidFill>
              <a:schemeClr val="tx1">
                <a:alpha val="90000"/>
              </a:scheme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85B095C0-76EE-1396-62D7-19655CB75156}"/>
                </a:ext>
              </a:extLst>
            </p:cNvPr>
            <p:cNvSpPr/>
            <p:nvPr/>
          </p:nvSpPr>
          <p:spPr>
            <a:xfrm rot="240000">
              <a:off x="5294500" y="3836820"/>
              <a:ext cx="3075699" cy="215073"/>
            </a:xfrm>
            <a:prstGeom prst="rect">
              <a:avLst/>
            </a:prstGeom>
            <a:solidFill>
              <a:schemeClr val="tx1">
                <a:alpha val="90000"/>
              </a:scheme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34" name="Forma libre: forma 33">
              <a:extLst>
                <a:ext uri="{FF2B5EF4-FFF2-40B4-BE49-F238E27FC236}">
                  <a16:creationId xmlns:a16="http://schemas.microsoft.com/office/drawing/2014/main" id="{022AD43A-97D7-8297-674F-B70BF3F8A9E6}"/>
                </a:ext>
              </a:extLst>
            </p:cNvPr>
            <p:cNvSpPr/>
            <p:nvPr/>
          </p:nvSpPr>
          <p:spPr>
            <a:xfrm rot="240000">
              <a:off x="7121767" y="2972066"/>
              <a:ext cx="1266020" cy="897797"/>
            </a:xfrm>
            <a:custGeom>
              <a:avLst/>
              <a:gdLst>
                <a:gd name="connsiteX0" fmla="*/ 0 w 1266020"/>
                <a:gd name="connsiteY0" fmla="*/ 149636 h 897797"/>
                <a:gd name="connsiteX1" fmla="*/ 149636 w 1266020"/>
                <a:gd name="connsiteY1" fmla="*/ 0 h 897797"/>
                <a:gd name="connsiteX2" fmla="*/ 1116384 w 1266020"/>
                <a:gd name="connsiteY2" fmla="*/ 0 h 897797"/>
                <a:gd name="connsiteX3" fmla="*/ 1266020 w 1266020"/>
                <a:gd name="connsiteY3" fmla="*/ 149636 h 897797"/>
                <a:gd name="connsiteX4" fmla="*/ 1266020 w 1266020"/>
                <a:gd name="connsiteY4" fmla="*/ 748161 h 897797"/>
                <a:gd name="connsiteX5" fmla="*/ 1116384 w 1266020"/>
                <a:gd name="connsiteY5" fmla="*/ 897797 h 897797"/>
                <a:gd name="connsiteX6" fmla="*/ 149636 w 1266020"/>
                <a:gd name="connsiteY6" fmla="*/ 897797 h 897797"/>
                <a:gd name="connsiteX7" fmla="*/ 0 w 1266020"/>
                <a:gd name="connsiteY7" fmla="*/ 748161 h 897797"/>
                <a:gd name="connsiteX8" fmla="*/ 0 w 1266020"/>
                <a:gd name="connsiteY8" fmla="*/ 149636 h 89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6020" h="897797">
                  <a:moveTo>
                    <a:pt x="0" y="149636"/>
                  </a:moveTo>
                  <a:cubicBezTo>
                    <a:pt x="0" y="66994"/>
                    <a:pt x="66994" y="0"/>
                    <a:pt x="149636" y="0"/>
                  </a:cubicBezTo>
                  <a:lnTo>
                    <a:pt x="1116384" y="0"/>
                  </a:lnTo>
                  <a:cubicBezTo>
                    <a:pt x="1199026" y="0"/>
                    <a:pt x="1266020" y="66994"/>
                    <a:pt x="1266020" y="149636"/>
                  </a:cubicBezTo>
                  <a:lnTo>
                    <a:pt x="1266020" y="748161"/>
                  </a:lnTo>
                  <a:cubicBezTo>
                    <a:pt x="1266020" y="830803"/>
                    <a:pt x="1199026" y="897797"/>
                    <a:pt x="1116384" y="897797"/>
                  </a:cubicBezTo>
                  <a:lnTo>
                    <a:pt x="149636" y="897797"/>
                  </a:lnTo>
                  <a:cubicBezTo>
                    <a:pt x="66994" y="897797"/>
                    <a:pt x="0" y="830803"/>
                    <a:pt x="0" y="748161"/>
                  </a:cubicBezTo>
                  <a:lnTo>
                    <a:pt x="0" y="149636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66BE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787" tIns="104786" rIns="104786" bIns="104787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600" b="1" kern="1200" dirty="0">
                  <a:solidFill>
                    <a:srgbClr val="066BE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Realismo</a:t>
              </a:r>
              <a:endParaRPr lang="es-AR" sz="1600" b="1" kern="1200" dirty="0">
                <a:solidFill>
                  <a:srgbClr val="066BE0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6D02CEEB-1D0E-0111-C78F-42770A723972}"/>
                </a:ext>
              </a:extLst>
            </p:cNvPr>
            <p:cNvSpPr/>
            <p:nvPr/>
          </p:nvSpPr>
          <p:spPr>
            <a:xfrm rot="240000">
              <a:off x="7190095" y="2042805"/>
              <a:ext cx="1266020" cy="897797"/>
            </a:xfrm>
            <a:custGeom>
              <a:avLst/>
              <a:gdLst>
                <a:gd name="connsiteX0" fmla="*/ 0 w 1266020"/>
                <a:gd name="connsiteY0" fmla="*/ 149636 h 897797"/>
                <a:gd name="connsiteX1" fmla="*/ 149636 w 1266020"/>
                <a:gd name="connsiteY1" fmla="*/ 0 h 897797"/>
                <a:gd name="connsiteX2" fmla="*/ 1116384 w 1266020"/>
                <a:gd name="connsiteY2" fmla="*/ 0 h 897797"/>
                <a:gd name="connsiteX3" fmla="*/ 1266020 w 1266020"/>
                <a:gd name="connsiteY3" fmla="*/ 149636 h 897797"/>
                <a:gd name="connsiteX4" fmla="*/ 1266020 w 1266020"/>
                <a:gd name="connsiteY4" fmla="*/ 748161 h 897797"/>
                <a:gd name="connsiteX5" fmla="*/ 1116384 w 1266020"/>
                <a:gd name="connsiteY5" fmla="*/ 897797 h 897797"/>
                <a:gd name="connsiteX6" fmla="*/ 149636 w 1266020"/>
                <a:gd name="connsiteY6" fmla="*/ 897797 h 897797"/>
                <a:gd name="connsiteX7" fmla="*/ 0 w 1266020"/>
                <a:gd name="connsiteY7" fmla="*/ 748161 h 897797"/>
                <a:gd name="connsiteX8" fmla="*/ 0 w 1266020"/>
                <a:gd name="connsiteY8" fmla="*/ 149636 h 89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6020" h="897797">
                  <a:moveTo>
                    <a:pt x="0" y="149636"/>
                  </a:moveTo>
                  <a:cubicBezTo>
                    <a:pt x="0" y="66994"/>
                    <a:pt x="66994" y="0"/>
                    <a:pt x="149636" y="0"/>
                  </a:cubicBezTo>
                  <a:lnTo>
                    <a:pt x="1116384" y="0"/>
                  </a:lnTo>
                  <a:cubicBezTo>
                    <a:pt x="1199026" y="0"/>
                    <a:pt x="1266020" y="66994"/>
                    <a:pt x="1266020" y="149636"/>
                  </a:cubicBezTo>
                  <a:lnTo>
                    <a:pt x="1266020" y="748161"/>
                  </a:lnTo>
                  <a:cubicBezTo>
                    <a:pt x="1266020" y="830803"/>
                    <a:pt x="1199026" y="897797"/>
                    <a:pt x="1116384" y="897797"/>
                  </a:cubicBezTo>
                  <a:lnTo>
                    <a:pt x="149636" y="897797"/>
                  </a:lnTo>
                  <a:cubicBezTo>
                    <a:pt x="66994" y="897797"/>
                    <a:pt x="0" y="830803"/>
                    <a:pt x="0" y="748161"/>
                  </a:cubicBezTo>
                  <a:lnTo>
                    <a:pt x="0" y="149636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66BE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787" tIns="104786" rIns="104786" bIns="104787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600" b="1" kern="1200" dirty="0">
                  <a:solidFill>
                    <a:srgbClr val="066BE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Políticas públicas</a:t>
              </a:r>
              <a:endParaRPr lang="es-AR" sz="1600" b="1" kern="1200" dirty="0">
                <a:solidFill>
                  <a:srgbClr val="066BE0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728142D2-9463-B625-D8F2-69F79175331A}"/>
                </a:ext>
              </a:extLst>
            </p:cNvPr>
            <p:cNvSpPr/>
            <p:nvPr/>
          </p:nvSpPr>
          <p:spPr>
            <a:xfrm rot="240000">
              <a:off x="5362321" y="2849075"/>
              <a:ext cx="1266020" cy="897797"/>
            </a:xfrm>
            <a:custGeom>
              <a:avLst/>
              <a:gdLst>
                <a:gd name="connsiteX0" fmla="*/ 0 w 1266020"/>
                <a:gd name="connsiteY0" fmla="*/ 149636 h 897797"/>
                <a:gd name="connsiteX1" fmla="*/ 149636 w 1266020"/>
                <a:gd name="connsiteY1" fmla="*/ 0 h 897797"/>
                <a:gd name="connsiteX2" fmla="*/ 1116384 w 1266020"/>
                <a:gd name="connsiteY2" fmla="*/ 0 h 897797"/>
                <a:gd name="connsiteX3" fmla="*/ 1266020 w 1266020"/>
                <a:gd name="connsiteY3" fmla="*/ 149636 h 897797"/>
                <a:gd name="connsiteX4" fmla="*/ 1266020 w 1266020"/>
                <a:gd name="connsiteY4" fmla="*/ 748161 h 897797"/>
                <a:gd name="connsiteX5" fmla="*/ 1116384 w 1266020"/>
                <a:gd name="connsiteY5" fmla="*/ 897797 h 897797"/>
                <a:gd name="connsiteX6" fmla="*/ 149636 w 1266020"/>
                <a:gd name="connsiteY6" fmla="*/ 897797 h 897797"/>
                <a:gd name="connsiteX7" fmla="*/ 0 w 1266020"/>
                <a:gd name="connsiteY7" fmla="*/ 748161 h 897797"/>
                <a:gd name="connsiteX8" fmla="*/ 0 w 1266020"/>
                <a:gd name="connsiteY8" fmla="*/ 149636 h 89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6020" h="897797">
                  <a:moveTo>
                    <a:pt x="0" y="149636"/>
                  </a:moveTo>
                  <a:cubicBezTo>
                    <a:pt x="0" y="66994"/>
                    <a:pt x="66994" y="0"/>
                    <a:pt x="149636" y="0"/>
                  </a:cubicBezTo>
                  <a:lnTo>
                    <a:pt x="1116384" y="0"/>
                  </a:lnTo>
                  <a:cubicBezTo>
                    <a:pt x="1199026" y="0"/>
                    <a:pt x="1266020" y="66994"/>
                    <a:pt x="1266020" y="149636"/>
                  </a:cubicBezTo>
                  <a:lnTo>
                    <a:pt x="1266020" y="748161"/>
                  </a:lnTo>
                  <a:cubicBezTo>
                    <a:pt x="1266020" y="830803"/>
                    <a:pt x="1199026" y="897797"/>
                    <a:pt x="1116384" y="897797"/>
                  </a:cubicBezTo>
                  <a:lnTo>
                    <a:pt x="149636" y="897797"/>
                  </a:lnTo>
                  <a:cubicBezTo>
                    <a:pt x="66994" y="897797"/>
                    <a:pt x="0" y="830803"/>
                    <a:pt x="0" y="748161"/>
                  </a:cubicBezTo>
                  <a:lnTo>
                    <a:pt x="0" y="149636"/>
                  </a:lnTo>
                  <a:close/>
                </a:path>
              </a:pathLst>
            </a:custGeom>
            <a:solidFill>
              <a:srgbClr val="066BE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787" tIns="104786" rIns="104786" bIns="104787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600" b="1" kern="1200" dirty="0">
                  <a:latin typeface="Poppins" panose="00000500000000000000" pitchFamily="2" charset="0"/>
                  <a:cs typeface="Poppins" panose="00000500000000000000" pitchFamily="2" charset="0"/>
                </a:rPr>
                <a:t>Utopismo</a:t>
              </a:r>
              <a:endParaRPr lang="es-AR" sz="1600" b="1" kern="12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41" name="CuadroTexto 40">
            <a:extLst>
              <a:ext uri="{FF2B5EF4-FFF2-40B4-BE49-F238E27FC236}">
                <a16:creationId xmlns:a16="http://schemas.microsoft.com/office/drawing/2014/main" id="{5FC5B6E1-1F01-226B-7E40-0889ACAFB733}"/>
              </a:ext>
            </a:extLst>
          </p:cNvPr>
          <p:cNvSpPr txBox="1"/>
          <p:nvPr/>
        </p:nvSpPr>
        <p:spPr>
          <a:xfrm>
            <a:off x="4125403" y="2063919"/>
            <a:ext cx="893193" cy="1015663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s-ES" sz="6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IP</a:t>
            </a:r>
            <a:endParaRPr lang="es-AR" sz="6000" b="1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54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2618CDA1-57D9-0D5B-726A-C0F12A46CE85}"/>
              </a:ext>
            </a:extLst>
          </p:cNvPr>
          <p:cNvSpPr/>
          <p:nvPr/>
        </p:nvSpPr>
        <p:spPr>
          <a:xfrm>
            <a:off x="1714544" y="2434166"/>
            <a:ext cx="1711813" cy="1500505"/>
          </a:xfrm>
          <a:custGeom>
            <a:avLst/>
            <a:gdLst>
              <a:gd name="connsiteX0" fmla="*/ 0 w 1711813"/>
              <a:gd name="connsiteY0" fmla="*/ 0 h 1500505"/>
              <a:gd name="connsiteX1" fmla="*/ 1711813 w 1711813"/>
              <a:gd name="connsiteY1" fmla="*/ 0 h 1500505"/>
              <a:gd name="connsiteX2" fmla="*/ 1711813 w 1711813"/>
              <a:gd name="connsiteY2" fmla="*/ 1500505 h 1500505"/>
              <a:gd name="connsiteX3" fmla="*/ 0 w 1711813"/>
              <a:gd name="connsiteY3" fmla="*/ 1500505 h 1500505"/>
              <a:gd name="connsiteX4" fmla="*/ 0 w 1711813"/>
              <a:gd name="connsiteY4" fmla="*/ 0 h 1500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1813" h="1500505">
                <a:moveTo>
                  <a:pt x="0" y="0"/>
                </a:moveTo>
                <a:lnTo>
                  <a:pt x="1711813" y="0"/>
                </a:lnTo>
                <a:lnTo>
                  <a:pt x="1711813" y="1500505"/>
                </a:lnTo>
                <a:lnTo>
                  <a:pt x="0" y="150050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t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800" b="1" kern="1200" dirty="0">
                <a:solidFill>
                  <a:schemeClr val="bg1"/>
                </a:solidFill>
                <a:latin typeface="Poppins" panose="020B0604020202020204" charset="0"/>
                <a:cs typeface="Poppins" panose="020B0604020202020204" charset="0"/>
              </a:rPr>
              <a:t>Cambiar</a:t>
            </a:r>
            <a:endParaRPr lang="es-AR" sz="1800" b="1" kern="1200" dirty="0">
              <a:solidFill>
                <a:schemeClr val="bg1"/>
              </a:solidFill>
              <a:latin typeface="Poppins" panose="020B0604020202020204" charset="0"/>
              <a:cs typeface="Poppins" panose="020B0604020202020204" charset="0"/>
            </a:endParaRPr>
          </a:p>
          <a:p>
            <a:pPr lvl="1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s-ES" sz="1400" b="1" kern="1200" dirty="0">
                <a:solidFill>
                  <a:schemeClr val="bg1"/>
                </a:solidFill>
                <a:latin typeface="Poppins" panose="020B0604020202020204" charset="0"/>
                <a:cs typeface="Poppins" panose="020B0604020202020204" charset="0"/>
              </a:rPr>
              <a:t>Disruptiva o gradualmente</a:t>
            </a:r>
            <a:endParaRPr lang="es-AR" sz="1400" b="1" kern="1200" dirty="0">
              <a:solidFill>
                <a:schemeClr val="bg1"/>
              </a:solidFill>
              <a:latin typeface="Poppins" panose="020B0604020202020204" charset="0"/>
              <a:cs typeface="Poppins" panose="020B0604020202020204" charset="0"/>
            </a:endParaRPr>
          </a:p>
        </p:txBody>
      </p:sp>
      <p:sp>
        <p:nvSpPr>
          <p:cNvPr id="4" name="Forma en L 3">
            <a:extLst>
              <a:ext uri="{FF2B5EF4-FFF2-40B4-BE49-F238E27FC236}">
                <a16:creationId xmlns:a16="http://schemas.microsoft.com/office/drawing/2014/main" id="{C14078BE-30B8-3C5D-C447-CC9926A55387}"/>
              </a:ext>
            </a:extLst>
          </p:cNvPr>
          <p:cNvSpPr/>
          <p:nvPr/>
        </p:nvSpPr>
        <p:spPr>
          <a:xfrm rot="5400000">
            <a:off x="1904755" y="1867640"/>
            <a:ext cx="1139501" cy="1896104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6" name="Triángulo isósceles 5">
            <a:extLst>
              <a:ext uri="{FF2B5EF4-FFF2-40B4-BE49-F238E27FC236}">
                <a16:creationId xmlns:a16="http://schemas.microsoft.com/office/drawing/2014/main" id="{0AC6D4D1-4E5F-9CC0-DD78-079A645804B5}"/>
              </a:ext>
            </a:extLst>
          </p:cNvPr>
          <p:cNvSpPr/>
          <p:nvPr/>
        </p:nvSpPr>
        <p:spPr>
          <a:xfrm>
            <a:off x="3103374" y="1728046"/>
            <a:ext cx="322983" cy="322983"/>
          </a:xfrm>
          <a:prstGeom prst="triangle">
            <a:avLst>
              <a:gd name="adj" fmla="val 1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66618102-8426-CE8A-5ADB-CAAA0A8620E9}"/>
              </a:ext>
            </a:extLst>
          </p:cNvPr>
          <p:cNvGrpSpPr/>
          <p:nvPr/>
        </p:nvGrpSpPr>
        <p:grpSpPr>
          <a:xfrm>
            <a:off x="3622048" y="1727384"/>
            <a:ext cx="1899903" cy="1688731"/>
            <a:chOff x="3622048" y="1727384"/>
            <a:chExt cx="1899903" cy="1688731"/>
          </a:xfrm>
        </p:grpSpPr>
        <p:sp>
          <p:nvSpPr>
            <p:cNvPr id="7" name="Forma en L 6">
              <a:extLst>
                <a:ext uri="{FF2B5EF4-FFF2-40B4-BE49-F238E27FC236}">
                  <a16:creationId xmlns:a16="http://schemas.microsoft.com/office/drawing/2014/main" id="{B638647F-B085-958F-D8A0-55A1A382E2DF}"/>
                </a:ext>
              </a:extLst>
            </p:cNvPr>
            <p:cNvSpPr/>
            <p:nvPr/>
          </p:nvSpPr>
          <p:spPr>
            <a:xfrm rot="5400000">
              <a:off x="4000349" y="1349083"/>
              <a:ext cx="1139501" cy="1896104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E86EECFE-C521-AD3B-F594-0766932195AF}"/>
                </a:ext>
              </a:extLst>
            </p:cNvPr>
            <p:cNvSpPr/>
            <p:nvPr/>
          </p:nvSpPr>
          <p:spPr>
            <a:xfrm>
              <a:off x="3810138" y="1915610"/>
              <a:ext cx="1711813" cy="1500505"/>
            </a:xfrm>
            <a:custGeom>
              <a:avLst/>
              <a:gdLst>
                <a:gd name="connsiteX0" fmla="*/ 0 w 1711813"/>
                <a:gd name="connsiteY0" fmla="*/ 0 h 1500505"/>
                <a:gd name="connsiteX1" fmla="*/ 1711813 w 1711813"/>
                <a:gd name="connsiteY1" fmla="*/ 0 h 1500505"/>
                <a:gd name="connsiteX2" fmla="*/ 1711813 w 1711813"/>
                <a:gd name="connsiteY2" fmla="*/ 1500505 h 1500505"/>
                <a:gd name="connsiteX3" fmla="*/ 0 w 1711813"/>
                <a:gd name="connsiteY3" fmla="*/ 1500505 h 1500505"/>
                <a:gd name="connsiteX4" fmla="*/ 0 w 1711813"/>
                <a:gd name="connsiteY4" fmla="*/ 0 h 1500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1813" h="1500505">
                  <a:moveTo>
                    <a:pt x="0" y="0"/>
                  </a:moveTo>
                  <a:lnTo>
                    <a:pt x="1711813" y="0"/>
                  </a:lnTo>
                  <a:lnTo>
                    <a:pt x="1711813" y="1500505"/>
                  </a:lnTo>
                  <a:lnTo>
                    <a:pt x="0" y="150050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800" b="1" kern="1200" dirty="0">
                  <a:solidFill>
                    <a:schemeClr val="bg1"/>
                  </a:solidFill>
                  <a:latin typeface="Poppins" panose="020B0604020202020204" charset="0"/>
                  <a:cs typeface="Poppins" panose="020B0604020202020204" charset="0"/>
                </a:rPr>
                <a:t>Mejorar</a:t>
              </a:r>
              <a:endParaRPr lang="es-AR" sz="1800" b="1" kern="1200" dirty="0">
                <a:solidFill>
                  <a:schemeClr val="bg1"/>
                </a:solidFill>
                <a:latin typeface="Poppins" panose="020B0604020202020204" charset="0"/>
                <a:cs typeface="Poppins" panose="020B0604020202020204" charset="0"/>
              </a:endParaRPr>
            </a:p>
            <a:p>
              <a:pPr lvl="1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1400" b="1" kern="1200" dirty="0">
                  <a:solidFill>
                    <a:schemeClr val="bg1"/>
                  </a:solidFill>
                  <a:latin typeface="Poppins" panose="020B0604020202020204" charset="0"/>
                  <a:cs typeface="Poppins" panose="020B0604020202020204" charset="0"/>
                </a:rPr>
                <a:t>Cambios positivos</a:t>
              </a:r>
              <a:endParaRPr lang="es-AR" sz="1400" b="1" kern="1200" dirty="0">
                <a:solidFill>
                  <a:schemeClr val="bg1"/>
                </a:solidFill>
                <a:latin typeface="Poppins" panose="020B0604020202020204" charset="0"/>
                <a:cs typeface="Poppins" panose="020B0604020202020204" charset="0"/>
              </a:endParaRPr>
            </a:p>
          </p:txBody>
        </p:sp>
      </p:grpSp>
      <p:sp>
        <p:nvSpPr>
          <p:cNvPr id="9" name="Triángulo isósceles 8">
            <a:extLst>
              <a:ext uri="{FF2B5EF4-FFF2-40B4-BE49-F238E27FC236}">
                <a16:creationId xmlns:a16="http://schemas.microsoft.com/office/drawing/2014/main" id="{B0ED7D72-31FC-C001-0F4C-9313208DC683}"/>
              </a:ext>
            </a:extLst>
          </p:cNvPr>
          <p:cNvSpPr/>
          <p:nvPr/>
        </p:nvSpPr>
        <p:spPr>
          <a:xfrm>
            <a:off x="5198968" y="1209490"/>
            <a:ext cx="322983" cy="322983"/>
          </a:xfrm>
          <a:prstGeom prst="triangle">
            <a:avLst>
              <a:gd name="adj" fmla="val 1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C2F20990-19C9-13C1-D6D9-AB80A6E2CB6C}"/>
              </a:ext>
            </a:extLst>
          </p:cNvPr>
          <p:cNvGrpSpPr/>
          <p:nvPr/>
        </p:nvGrpSpPr>
        <p:grpSpPr>
          <a:xfrm>
            <a:off x="5717642" y="1208827"/>
            <a:ext cx="1899903" cy="1688731"/>
            <a:chOff x="5717642" y="1208827"/>
            <a:chExt cx="1899903" cy="1688731"/>
          </a:xfrm>
        </p:grpSpPr>
        <p:sp>
          <p:nvSpPr>
            <p:cNvPr id="10" name="Forma en L 9">
              <a:extLst>
                <a:ext uri="{FF2B5EF4-FFF2-40B4-BE49-F238E27FC236}">
                  <a16:creationId xmlns:a16="http://schemas.microsoft.com/office/drawing/2014/main" id="{2F5A346E-95B4-126A-8DE3-BB66555D639E}"/>
                </a:ext>
              </a:extLst>
            </p:cNvPr>
            <p:cNvSpPr/>
            <p:nvPr/>
          </p:nvSpPr>
          <p:spPr>
            <a:xfrm rot="5400000">
              <a:off x="6095943" y="830526"/>
              <a:ext cx="1139501" cy="1896104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E84B17D0-0D6B-C0CC-3EEC-BCC316D788D1}"/>
                </a:ext>
              </a:extLst>
            </p:cNvPr>
            <p:cNvSpPr/>
            <p:nvPr/>
          </p:nvSpPr>
          <p:spPr>
            <a:xfrm>
              <a:off x="5905732" y="1397053"/>
              <a:ext cx="1711813" cy="1500505"/>
            </a:xfrm>
            <a:custGeom>
              <a:avLst/>
              <a:gdLst>
                <a:gd name="connsiteX0" fmla="*/ 0 w 1711813"/>
                <a:gd name="connsiteY0" fmla="*/ 0 h 1500505"/>
                <a:gd name="connsiteX1" fmla="*/ 1711813 w 1711813"/>
                <a:gd name="connsiteY1" fmla="*/ 0 h 1500505"/>
                <a:gd name="connsiteX2" fmla="*/ 1711813 w 1711813"/>
                <a:gd name="connsiteY2" fmla="*/ 1500505 h 1500505"/>
                <a:gd name="connsiteX3" fmla="*/ 0 w 1711813"/>
                <a:gd name="connsiteY3" fmla="*/ 1500505 h 1500505"/>
                <a:gd name="connsiteX4" fmla="*/ 0 w 1711813"/>
                <a:gd name="connsiteY4" fmla="*/ 0 h 1500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1813" h="1500505">
                  <a:moveTo>
                    <a:pt x="0" y="0"/>
                  </a:moveTo>
                  <a:lnTo>
                    <a:pt x="1711813" y="0"/>
                  </a:lnTo>
                  <a:lnTo>
                    <a:pt x="1711813" y="1500505"/>
                  </a:lnTo>
                  <a:lnTo>
                    <a:pt x="0" y="150050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800" b="1" kern="1200" dirty="0">
                  <a:solidFill>
                    <a:schemeClr val="bg1"/>
                  </a:solidFill>
                  <a:latin typeface="Poppins" panose="020B0604020202020204" charset="0"/>
                  <a:cs typeface="Poppins" panose="020B0604020202020204" charset="0"/>
                </a:rPr>
                <a:t>Transformar</a:t>
              </a:r>
              <a:endParaRPr lang="es-AR" sz="1800" b="1" kern="1200" dirty="0">
                <a:solidFill>
                  <a:schemeClr val="bg1"/>
                </a:solidFill>
                <a:latin typeface="Poppins" panose="020B0604020202020204" charset="0"/>
                <a:cs typeface="Poppins" panose="020B0604020202020204" charset="0"/>
              </a:endParaRPr>
            </a:p>
            <a:p>
              <a:pPr lvl="1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1400" b="1" kern="1200" dirty="0">
                  <a:solidFill>
                    <a:schemeClr val="bg1"/>
                  </a:solidFill>
                  <a:latin typeface="Poppins" panose="020B0604020202020204" charset="0"/>
                  <a:cs typeface="Poppins" panose="020B0604020202020204" charset="0"/>
                </a:rPr>
                <a:t>Mejoras permanentes</a:t>
              </a:r>
              <a:endParaRPr lang="es-AR" sz="1400" b="1" kern="1200" dirty="0">
                <a:solidFill>
                  <a:schemeClr val="bg1"/>
                </a:solidFill>
                <a:latin typeface="Poppins" panose="020B0604020202020204" charset="0"/>
                <a:cs typeface="Poppins" panose="020B0604020202020204" charset="0"/>
              </a:endParaRPr>
            </a:p>
          </p:txBody>
        </p:sp>
      </p:grpSp>
      <p:sp>
        <p:nvSpPr>
          <p:cNvPr id="12" name="Título 6">
            <a:extLst>
              <a:ext uri="{FF2B5EF4-FFF2-40B4-BE49-F238E27FC236}">
                <a16:creationId xmlns:a16="http://schemas.microsoft.com/office/drawing/2014/main" id="{4EE856CC-8BC0-8A8D-CB07-134E4EA44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64" y="0"/>
            <a:ext cx="8520600" cy="841800"/>
          </a:xfrm>
        </p:spPr>
        <p:txBody>
          <a:bodyPr anchor="ctr" anchorCtr="0">
            <a:noAutofit/>
          </a:bodyPr>
          <a:lstStyle/>
          <a:p>
            <a:br>
              <a:rPr lang="es-ES" sz="24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s-ES" sz="2400" dirty="0">
                <a:solidFill>
                  <a:schemeClr val="bg1"/>
                </a:solidFill>
                <a:latin typeface="Arial Black" panose="020B0A04020102020204" pitchFamily="34" charset="0"/>
              </a:rPr>
              <a:t>¿Qué es innovar?</a:t>
            </a:r>
            <a:br>
              <a:rPr lang="es-ES" sz="24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s-AR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FBFE5E8-B5CE-5172-925F-15A639AFA60E}"/>
              </a:ext>
            </a:extLst>
          </p:cNvPr>
          <p:cNvSpPr txBox="1"/>
          <p:nvPr/>
        </p:nvSpPr>
        <p:spPr>
          <a:xfrm>
            <a:off x="7710054" y="387926"/>
            <a:ext cx="1080000" cy="540000"/>
          </a:xfrm>
          <a:prstGeom prst="rect">
            <a:avLst/>
          </a:prstGeom>
          <a:solidFill>
            <a:srgbClr val="066BE0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172628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a en L 3">
            <a:extLst>
              <a:ext uri="{FF2B5EF4-FFF2-40B4-BE49-F238E27FC236}">
                <a16:creationId xmlns:a16="http://schemas.microsoft.com/office/drawing/2014/main" id="{C14078BE-30B8-3C5D-C447-CC9926A55387}"/>
              </a:ext>
            </a:extLst>
          </p:cNvPr>
          <p:cNvSpPr/>
          <p:nvPr/>
        </p:nvSpPr>
        <p:spPr>
          <a:xfrm rot="5400000">
            <a:off x="1904755" y="1867640"/>
            <a:ext cx="1139501" cy="1896104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2618CDA1-57D9-0D5B-726A-C0F12A46CE85}"/>
              </a:ext>
            </a:extLst>
          </p:cNvPr>
          <p:cNvSpPr/>
          <p:nvPr/>
        </p:nvSpPr>
        <p:spPr>
          <a:xfrm>
            <a:off x="1714544" y="2434166"/>
            <a:ext cx="1711813" cy="1500505"/>
          </a:xfrm>
          <a:custGeom>
            <a:avLst/>
            <a:gdLst>
              <a:gd name="connsiteX0" fmla="*/ 0 w 1711813"/>
              <a:gd name="connsiteY0" fmla="*/ 0 h 1500505"/>
              <a:gd name="connsiteX1" fmla="*/ 1711813 w 1711813"/>
              <a:gd name="connsiteY1" fmla="*/ 0 h 1500505"/>
              <a:gd name="connsiteX2" fmla="*/ 1711813 w 1711813"/>
              <a:gd name="connsiteY2" fmla="*/ 1500505 h 1500505"/>
              <a:gd name="connsiteX3" fmla="*/ 0 w 1711813"/>
              <a:gd name="connsiteY3" fmla="*/ 1500505 h 1500505"/>
              <a:gd name="connsiteX4" fmla="*/ 0 w 1711813"/>
              <a:gd name="connsiteY4" fmla="*/ 0 h 1500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1813" h="1500505">
                <a:moveTo>
                  <a:pt x="0" y="0"/>
                </a:moveTo>
                <a:lnTo>
                  <a:pt x="1711813" y="0"/>
                </a:lnTo>
                <a:lnTo>
                  <a:pt x="1711813" y="1500505"/>
                </a:lnTo>
                <a:lnTo>
                  <a:pt x="0" y="150050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t" anchorCtr="0">
            <a:noAutofit/>
          </a:bodyPr>
          <a:lstStyle/>
          <a:p>
            <a:pPr marL="0" marR="0" lvl="1" indent="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La lucha por el poder</a:t>
            </a:r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20B0604020202020204" charset="0"/>
              <a:cs typeface="Poppins" panose="020B0604020202020204" charset="0"/>
              <a:sym typeface="Arial"/>
            </a:endParaRPr>
          </a:p>
        </p:txBody>
      </p:sp>
      <p:sp>
        <p:nvSpPr>
          <p:cNvPr id="6" name="Triángulo isósceles 5">
            <a:extLst>
              <a:ext uri="{FF2B5EF4-FFF2-40B4-BE49-F238E27FC236}">
                <a16:creationId xmlns:a16="http://schemas.microsoft.com/office/drawing/2014/main" id="{0AC6D4D1-4E5F-9CC0-DD78-079A645804B5}"/>
              </a:ext>
            </a:extLst>
          </p:cNvPr>
          <p:cNvSpPr/>
          <p:nvPr/>
        </p:nvSpPr>
        <p:spPr>
          <a:xfrm>
            <a:off x="3103374" y="1728046"/>
            <a:ext cx="322983" cy="322983"/>
          </a:xfrm>
          <a:prstGeom prst="triangle">
            <a:avLst>
              <a:gd name="adj" fmla="val 1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7" name="Forma en L 6">
            <a:extLst>
              <a:ext uri="{FF2B5EF4-FFF2-40B4-BE49-F238E27FC236}">
                <a16:creationId xmlns:a16="http://schemas.microsoft.com/office/drawing/2014/main" id="{B638647F-B085-958F-D8A0-55A1A382E2DF}"/>
              </a:ext>
            </a:extLst>
          </p:cNvPr>
          <p:cNvSpPr/>
          <p:nvPr/>
        </p:nvSpPr>
        <p:spPr>
          <a:xfrm rot="5400000">
            <a:off x="4000349" y="1349083"/>
            <a:ext cx="1139501" cy="1896104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E86EECFE-C521-AD3B-F594-0766932195AF}"/>
              </a:ext>
            </a:extLst>
          </p:cNvPr>
          <p:cNvSpPr/>
          <p:nvPr/>
        </p:nvSpPr>
        <p:spPr>
          <a:xfrm>
            <a:off x="3810138" y="1915610"/>
            <a:ext cx="1711813" cy="1500505"/>
          </a:xfrm>
          <a:custGeom>
            <a:avLst/>
            <a:gdLst>
              <a:gd name="connsiteX0" fmla="*/ 0 w 1711813"/>
              <a:gd name="connsiteY0" fmla="*/ 0 h 1500505"/>
              <a:gd name="connsiteX1" fmla="*/ 1711813 w 1711813"/>
              <a:gd name="connsiteY1" fmla="*/ 0 h 1500505"/>
              <a:gd name="connsiteX2" fmla="*/ 1711813 w 1711813"/>
              <a:gd name="connsiteY2" fmla="*/ 1500505 h 1500505"/>
              <a:gd name="connsiteX3" fmla="*/ 0 w 1711813"/>
              <a:gd name="connsiteY3" fmla="*/ 1500505 h 1500505"/>
              <a:gd name="connsiteX4" fmla="*/ 0 w 1711813"/>
              <a:gd name="connsiteY4" fmla="*/ 0 h 1500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1813" h="1500505">
                <a:moveTo>
                  <a:pt x="0" y="0"/>
                </a:moveTo>
                <a:lnTo>
                  <a:pt x="1711813" y="0"/>
                </a:lnTo>
                <a:lnTo>
                  <a:pt x="1711813" y="1500505"/>
                </a:lnTo>
                <a:lnTo>
                  <a:pt x="0" y="150050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t" anchorCtr="0">
            <a:noAutofit/>
          </a:bodyPr>
          <a:lstStyle/>
          <a:p>
            <a:pPr marL="0" marR="0" lvl="1" indent="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El arte de lo posible</a:t>
            </a:r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20B0604020202020204" charset="0"/>
              <a:cs typeface="Poppins" panose="020B0604020202020204" charset="0"/>
              <a:sym typeface="Arial"/>
            </a:endParaRPr>
          </a:p>
        </p:txBody>
      </p:sp>
      <p:sp>
        <p:nvSpPr>
          <p:cNvPr id="9" name="Triángulo isósceles 8">
            <a:extLst>
              <a:ext uri="{FF2B5EF4-FFF2-40B4-BE49-F238E27FC236}">
                <a16:creationId xmlns:a16="http://schemas.microsoft.com/office/drawing/2014/main" id="{B0ED7D72-31FC-C001-0F4C-9313208DC683}"/>
              </a:ext>
            </a:extLst>
          </p:cNvPr>
          <p:cNvSpPr/>
          <p:nvPr/>
        </p:nvSpPr>
        <p:spPr>
          <a:xfrm>
            <a:off x="5198968" y="1209490"/>
            <a:ext cx="322983" cy="322983"/>
          </a:xfrm>
          <a:prstGeom prst="triangle">
            <a:avLst>
              <a:gd name="adj" fmla="val 1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10" name="Forma en L 9">
            <a:extLst>
              <a:ext uri="{FF2B5EF4-FFF2-40B4-BE49-F238E27FC236}">
                <a16:creationId xmlns:a16="http://schemas.microsoft.com/office/drawing/2014/main" id="{2F5A346E-95B4-126A-8DE3-BB66555D639E}"/>
              </a:ext>
            </a:extLst>
          </p:cNvPr>
          <p:cNvSpPr/>
          <p:nvPr/>
        </p:nvSpPr>
        <p:spPr>
          <a:xfrm rot="5400000">
            <a:off x="6095943" y="830526"/>
            <a:ext cx="1139501" cy="1896104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E84B17D0-0D6B-C0CC-3EEC-BCC316D788D1}"/>
              </a:ext>
            </a:extLst>
          </p:cNvPr>
          <p:cNvSpPr/>
          <p:nvPr/>
        </p:nvSpPr>
        <p:spPr>
          <a:xfrm>
            <a:off x="5905732" y="1397053"/>
            <a:ext cx="1711813" cy="1500505"/>
          </a:xfrm>
          <a:custGeom>
            <a:avLst/>
            <a:gdLst>
              <a:gd name="connsiteX0" fmla="*/ 0 w 1711813"/>
              <a:gd name="connsiteY0" fmla="*/ 0 h 1500505"/>
              <a:gd name="connsiteX1" fmla="*/ 1711813 w 1711813"/>
              <a:gd name="connsiteY1" fmla="*/ 0 h 1500505"/>
              <a:gd name="connsiteX2" fmla="*/ 1711813 w 1711813"/>
              <a:gd name="connsiteY2" fmla="*/ 1500505 h 1500505"/>
              <a:gd name="connsiteX3" fmla="*/ 0 w 1711813"/>
              <a:gd name="connsiteY3" fmla="*/ 1500505 h 1500505"/>
              <a:gd name="connsiteX4" fmla="*/ 0 w 1711813"/>
              <a:gd name="connsiteY4" fmla="*/ 0 h 1500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1813" h="1500505">
                <a:moveTo>
                  <a:pt x="0" y="0"/>
                </a:moveTo>
                <a:lnTo>
                  <a:pt x="1711813" y="0"/>
                </a:lnTo>
                <a:lnTo>
                  <a:pt x="1711813" y="1500505"/>
                </a:lnTo>
                <a:lnTo>
                  <a:pt x="0" y="150050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t" anchorCtr="0">
            <a:noAutofit/>
          </a:bodyPr>
          <a:lstStyle/>
          <a:p>
            <a:pPr marL="0" marR="0" lvl="1" indent="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La búsqueda del bien común</a:t>
            </a:r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20B0604020202020204" charset="0"/>
              <a:cs typeface="Poppins" panose="020B0604020202020204" charset="0"/>
              <a:sym typeface="Arial"/>
            </a:endParaRPr>
          </a:p>
        </p:txBody>
      </p:sp>
      <p:sp>
        <p:nvSpPr>
          <p:cNvPr id="12" name="Título 6">
            <a:extLst>
              <a:ext uri="{FF2B5EF4-FFF2-40B4-BE49-F238E27FC236}">
                <a16:creationId xmlns:a16="http://schemas.microsoft.com/office/drawing/2014/main" id="{4EE856CC-8BC0-8A8D-CB07-134E4EA44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8520600" cy="841800"/>
          </a:xfrm>
        </p:spPr>
        <p:txBody>
          <a:bodyPr anchor="ctr" anchorCtr="0">
            <a:noAutofit/>
          </a:bodyPr>
          <a:lstStyle/>
          <a:p>
            <a:br>
              <a:rPr lang="es-ES" sz="24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s-ES" sz="2400" dirty="0">
                <a:solidFill>
                  <a:schemeClr val="bg1"/>
                </a:solidFill>
                <a:latin typeface="Arial Black" panose="020B0A04020102020204" pitchFamily="34" charset="0"/>
              </a:rPr>
              <a:t>¿Qué es la política?</a:t>
            </a:r>
            <a:br>
              <a:rPr lang="es-ES" sz="24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s-AR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2D45455-AE89-E82E-6116-7314F3B74004}"/>
              </a:ext>
            </a:extLst>
          </p:cNvPr>
          <p:cNvSpPr txBox="1"/>
          <p:nvPr/>
        </p:nvSpPr>
        <p:spPr>
          <a:xfrm>
            <a:off x="7710054" y="387926"/>
            <a:ext cx="1080000" cy="540000"/>
          </a:xfrm>
          <a:prstGeom prst="rect">
            <a:avLst/>
          </a:prstGeom>
          <a:solidFill>
            <a:srgbClr val="066BE0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788183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1847550"/>
            <a:ext cx="8520600" cy="144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Construir consensos, </a:t>
            </a:r>
            <a:r>
              <a:rPr lang="es-ES" sz="40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coincidencias entre las diferencias</a:t>
            </a:r>
            <a:endParaRPr sz="40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Título 6">
            <a:extLst>
              <a:ext uri="{FF2B5EF4-FFF2-40B4-BE49-F238E27FC236}">
                <a16:creationId xmlns:a16="http://schemas.microsoft.com/office/drawing/2014/main" id="{FA22E62E-D2CF-40DE-9B3D-F3AF87F5EFE4}"/>
              </a:ext>
            </a:extLst>
          </p:cNvPr>
          <p:cNvSpPr txBox="1">
            <a:spLocks/>
          </p:cNvSpPr>
          <p:nvPr/>
        </p:nvSpPr>
        <p:spPr>
          <a:xfrm>
            <a:off x="311700" y="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br>
              <a:rPr lang="es-ES" sz="24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s-ES" sz="2400" dirty="0">
                <a:solidFill>
                  <a:schemeClr val="bg1"/>
                </a:solidFill>
                <a:latin typeface="Arial Black" panose="020B0A04020102020204" pitchFamily="34" charset="0"/>
              </a:rPr>
              <a:t>¿Qué es innovar la política?</a:t>
            </a:r>
            <a:br>
              <a:rPr lang="es-ES" sz="24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s-AR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84F9113-2914-F655-9D77-5856CB9F4686}"/>
              </a:ext>
            </a:extLst>
          </p:cNvPr>
          <p:cNvSpPr txBox="1"/>
          <p:nvPr/>
        </p:nvSpPr>
        <p:spPr>
          <a:xfrm>
            <a:off x="7710054" y="387926"/>
            <a:ext cx="1080000" cy="540000"/>
          </a:xfrm>
          <a:prstGeom prst="rect">
            <a:avLst/>
          </a:prstGeom>
          <a:solidFill>
            <a:srgbClr val="066BE0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s-AR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52EF72-9179-8117-4A3C-B00566B76D74}"/>
              </a:ext>
            </a:extLst>
          </p:cNvPr>
          <p:cNvSpPr txBox="1"/>
          <p:nvPr/>
        </p:nvSpPr>
        <p:spPr>
          <a:xfrm>
            <a:off x="7862454" y="540326"/>
            <a:ext cx="1080000" cy="540000"/>
          </a:xfrm>
          <a:prstGeom prst="rect">
            <a:avLst/>
          </a:prstGeom>
          <a:solidFill>
            <a:srgbClr val="066BE0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4178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ector recto 2">
            <a:extLst>
              <a:ext uri="{FF2B5EF4-FFF2-40B4-BE49-F238E27FC236}">
                <a16:creationId xmlns:a16="http://schemas.microsoft.com/office/drawing/2014/main" id="{3C4DEF97-22C4-8ABA-7A95-792DCE89FFF4}"/>
              </a:ext>
            </a:extLst>
          </p:cNvPr>
          <p:cNvSpPr/>
          <p:nvPr/>
        </p:nvSpPr>
        <p:spPr>
          <a:xfrm>
            <a:off x="0" y="539750"/>
            <a:ext cx="7920000" cy="0"/>
          </a:xfrm>
          <a:prstGeom prst="line">
            <a:avLst/>
          </a:prstGeom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F6F51A08-C98D-60AB-C584-225EC0F2BA7E}"/>
              </a:ext>
            </a:extLst>
          </p:cNvPr>
          <p:cNvSpPr/>
          <p:nvPr/>
        </p:nvSpPr>
        <p:spPr>
          <a:xfrm rot="16200000">
            <a:off x="-623323" y="1774724"/>
            <a:ext cx="2880000" cy="1440000"/>
          </a:xfrm>
          <a:custGeom>
            <a:avLst/>
            <a:gdLst>
              <a:gd name="connsiteX0" fmla="*/ 0 w 1584000"/>
              <a:gd name="connsiteY0" fmla="*/ 0 h 3960000"/>
              <a:gd name="connsiteX1" fmla="*/ 1584000 w 1584000"/>
              <a:gd name="connsiteY1" fmla="*/ 0 h 3960000"/>
              <a:gd name="connsiteX2" fmla="*/ 1584000 w 1584000"/>
              <a:gd name="connsiteY2" fmla="*/ 3960000 h 3960000"/>
              <a:gd name="connsiteX3" fmla="*/ 0 w 1584000"/>
              <a:gd name="connsiteY3" fmla="*/ 3960000 h 3960000"/>
              <a:gd name="connsiteX4" fmla="*/ 0 w 1584000"/>
              <a:gd name="connsiteY4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4000" h="3960000">
                <a:moveTo>
                  <a:pt x="0" y="0"/>
                </a:moveTo>
                <a:lnTo>
                  <a:pt x="1584000" y="0"/>
                </a:lnTo>
                <a:lnTo>
                  <a:pt x="1584000" y="3960000"/>
                </a:lnTo>
                <a:lnTo>
                  <a:pt x="0" y="3960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4770" tIns="64770" rIns="64770" bIns="64770" numCol="1" spcCol="1270" anchor="ctr" anchorCtr="0">
            <a:noAutofit/>
          </a:bodyPr>
          <a:lstStyle/>
          <a:p>
            <a:pPr marL="0" marR="0" lvl="0" indent="0" algn="ctr" defTabSz="755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20B0604020202020204" charset="0"/>
                <a:ea typeface="+mn-ea"/>
                <a:cs typeface="Poppins" panose="020B0604020202020204" charset="0"/>
                <a:sym typeface="Arial"/>
              </a:rPr>
              <a:t>Liderazgos  innovadores</a:t>
            </a:r>
            <a:endParaRPr kumimoji="0" lang="es-AR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20B0604020202020204" charset="0"/>
              <a:ea typeface="+mn-ea"/>
              <a:cs typeface="Poppins" panose="020B0604020202020204" charset="0"/>
              <a:sym typeface="Arial"/>
            </a:endParaRPr>
          </a:p>
        </p:txBody>
      </p:sp>
      <p:sp>
        <p:nvSpPr>
          <p:cNvPr id="7" name="Conector recto 6">
            <a:extLst>
              <a:ext uri="{FF2B5EF4-FFF2-40B4-BE49-F238E27FC236}">
                <a16:creationId xmlns:a16="http://schemas.microsoft.com/office/drawing/2014/main" id="{8276073A-FDD8-116F-63FB-917B63165FD3}"/>
              </a:ext>
            </a:extLst>
          </p:cNvPr>
          <p:cNvSpPr/>
          <p:nvPr/>
        </p:nvSpPr>
        <p:spPr>
          <a:xfrm>
            <a:off x="1583999" y="1105385"/>
            <a:ext cx="633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AR"/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2848528B-70A7-3A7A-DBFA-A348892EAEED}"/>
              </a:ext>
            </a:extLst>
          </p:cNvPr>
          <p:cNvSpPr/>
          <p:nvPr/>
        </p:nvSpPr>
        <p:spPr>
          <a:xfrm>
            <a:off x="1702799" y="1238075"/>
            <a:ext cx="6217200" cy="675742"/>
          </a:xfrm>
          <a:custGeom>
            <a:avLst/>
            <a:gdLst>
              <a:gd name="connsiteX0" fmla="*/ 0 w 6217200"/>
              <a:gd name="connsiteY0" fmla="*/ 0 h 931025"/>
              <a:gd name="connsiteX1" fmla="*/ 6217200 w 6217200"/>
              <a:gd name="connsiteY1" fmla="*/ 0 h 931025"/>
              <a:gd name="connsiteX2" fmla="*/ 6217200 w 6217200"/>
              <a:gd name="connsiteY2" fmla="*/ 931025 h 931025"/>
              <a:gd name="connsiteX3" fmla="*/ 0 w 6217200"/>
              <a:gd name="connsiteY3" fmla="*/ 931025 h 931025"/>
              <a:gd name="connsiteX4" fmla="*/ 0 w 6217200"/>
              <a:gd name="connsiteY4" fmla="*/ 0 h 931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17200" h="931025">
                <a:moveTo>
                  <a:pt x="0" y="0"/>
                </a:moveTo>
                <a:lnTo>
                  <a:pt x="6217200" y="0"/>
                </a:lnTo>
                <a:lnTo>
                  <a:pt x="6217200" y="931025"/>
                </a:lnTo>
                <a:lnTo>
                  <a:pt x="0" y="93102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200" tIns="76200" rIns="76200" bIns="76200" numCol="1" spcCol="1270" anchor="t" anchorCtr="0">
            <a:noAutofit/>
          </a:bodyPr>
          <a:lstStyle/>
          <a:p>
            <a:pPr marL="0" marR="0" lvl="0" indent="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20B0604020202020204" charset="0"/>
                <a:ea typeface="+mn-ea"/>
                <a:cs typeface="Poppins" panose="020B0604020202020204" charset="0"/>
                <a:sym typeface="Arial"/>
              </a:rPr>
              <a:t>Reconocen los errores propios y, también, aceptan los aciertos ajenos.</a:t>
            </a:r>
            <a:endParaRPr kumimoji="0" lang="es-A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20B0604020202020204" charset="0"/>
              <a:ea typeface="+mn-ea"/>
              <a:cs typeface="Poppins" panose="020B0604020202020204" charset="0"/>
              <a:sym typeface="Arial"/>
            </a:endParaRPr>
          </a:p>
        </p:txBody>
      </p:sp>
      <p:sp>
        <p:nvSpPr>
          <p:cNvPr id="9" name="Conector recto 8">
            <a:extLst>
              <a:ext uri="{FF2B5EF4-FFF2-40B4-BE49-F238E27FC236}">
                <a16:creationId xmlns:a16="http://schemas.microsoft.com/office/drawing/2014/main" id="{6514F819-50B6-9CA5-5EB7-8E8FAE896670}"/>
              </a:ext>
            </a:extLst>
          </p:cNvPr>
          <p:cNvSpPr/>
          <p:nvPr/>
        </p:nvSpPr>
        <p:spPr>
          <a:xfrm>
            <a:off x="1583999" y="2082962"/>
            <a:ext cx="633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AR"/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94F85B69-AE6A-AF4C-B4D6-A38E07A439D1}"/>
              </a:ext>
            </a:extLst>
          </p:cNvPr>
          <p:cNvSpPr/>
          <p:nvPr/>
        </p:nvSpPr>
        <p:spPr>
          <a:xfrm>
            <a:off x="1702799" y="2235529"/>
            <a:ext cx="6217200" cy="715329"/>
          </a:xfrm>
          <a:custGeom>
            <a:avLst/>
            <a:gdLst>
              <a:gd name="connsiteX0" fmla="*/ 0 w 6217200"/>
              <a:gd name="connsiteY0" fmla="*/ 0 h 931025"/>
              <a:gd name="connsiteX1" fmla="*/ 6217200 w 6217200"/>
              <a:gd name="connsiteY1" fmla="*/ 0 h 931025"/>
              <a:gd name="connsiteX2" fmla="*/ 6217200 w 6217200"/>
              <a:gd name="connsiteY2" fmla="*/ 931025 h 931025"/>
              <a:gd name="connsiteX3" fmla="*/ 0 w 6217200"/>
              <a:gd name="connsiteY3" fmla="*/ 931025 h 931025"/>
              <a:gd name="connsiteX4" fmla="*/ 0 w 6217200"/>
              <a:gd name="connsiteY4" fmla="*/ 0 h 931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17200" h="931025">
                <a:moveTo>
                  <a:pt x="0" y="0"/>
                </a:moveTo>
                <a:lnTo>
                  <a:pt x="6217200" y="0"/>
                </a:lnTo>
                <a:lnTo>
                  <a:pt x="6217200" y="931025"/>
                </a:lnTo>
                <a:lnTo>
                  <a:pt x="0" y="93102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200" tIns="76200" rIns="76200" bIns="76200" numCol="1" spcCol="1270" anchor="t" anchorCtr="0">
            <a:noAutofit/>
          </a:bodyPr>
          <a:lstStyle/>
          <a:p>
            <a:pPr marL="0" marR="0" lvl="0" indent="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20B0604020202020204" charset="0"/>
                <a:ea typeface="+mn-ea"/>
                <a:cs typeface="Poppins" panose="020B0604020202020204" charset="0"/>
                <a:sym typeface="Arial"/>
              </a:rPr>
              <a:t>Entienden que los adversarios no son enemigos y que los amigos no son aliados.</a:t>
            </a:r>
            <a:endParaRPr kumimoji="0" lang="es-A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20B0604020202020204" charset="0"/>
              <a:ea typeface="+mn-ea"/>
              <a:cs typeface="Poppins" panose="020B0604020202020204" charset="0"/>
              <a:sym typeface="Arial"/>
            </a:endParaRPr>
          </a:p>
        </p:txBody>
      </p:sp>
      <p:sp>
        <p:nvSpPr>
          <p:cNvPr id="11" name="Conector recto 10">
            <a:extLst>
              <a:ext uri="{FF2B5EF4-FFF2-40B4-BE49-F238E27FC236}">
                <a16:creationId xmlns:a16="http://schemas.microsoft.com/office/drawing/2014/main" id="{7BCABEAB-B432-2376-D786-D5CC293B9E95}"/>
              </a:ext>
            </a:extLst>
          </p:cNvPr>
          <p:cNvSpPr/>
          <p:nvPr/>
        </p:nvSpPr>
        <p:spPr>
          <a:xfrm>
            <a:off x="1583999" y="3060538"/>
            <a:ext cx="633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AR"/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F926A033-D36F-4B0E-FE81-292C446FC9DB}"/>
              </a:ext>
            </a:extLst>
          </p:cNvPr>
          <p:cNvSpPr/>
          <p:nvPr/>
        </p:nvSpPr>
        <p:spPr>
          <a:xfrm>
            <a:off x="1702799" y="3107090"/>
            <a:ext cx="6217200" cy="931025"/>
          </a:xfrm>
          <a:custGeom>
            <a:avLst/>
            <a:gdLst>
              <a:gd name="connsiteX0" fmla="*/ 0 w 6217200"/>
              <a:gd name="connsiteY0" fmla="*/ 0 h 931025"/>
              <a:gd name="connsiteX1" fmla="*/ 6217200 w 6217200"/>
              <a:gd name="connsiteY1" fmla="*/ 0 h 931025"/>
              <a:gd name="connsiteX2" fmla="*/ 6217200 w 6217200"/>
              <a:gd name="connsiteY2" fmla="*/ 931025 h 931025"/>
              <a:gd name="connsiteX3" fmla="*/ 0 w 6217200"/>
              <a:gd name="connsiteY3" fmla="*/ 931025 h 931025"/>
              <a:gd name="connsiteX4" fmla="*/ 0 w 6217200"/>
              <a:gd name="connsiteY4" fmla="*/ 0 h 931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17200" h="931025">
                <a:moveTo>
                  <a:pt x="0" y="0"/>
                </a:moveTo>
                <a:lnTo>
                  <a:pt x="6217200" y="0"/>
                </a:lnTo>
                <a:lnTo>
                  <a:pt x="6217200" y="931025"/>
                </a:lnTo>
                <a:lnTo>
                  <a:pt x="0" y="93102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200" tIns="76200" rIns="76200" bIns="76200" numCol="1" spcCol="1270" anchor="t" anchorCtr="0">
            <a:noAutofit/>
          </a:bodyPr>
          <a:lstStyle/>
          <a:p>
            <a:pPr marL="0" marR="0" lvl="0" indent="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20B0604020202020204" charset="0"/>
                <a:ea typeface="+mn-ea"/>
                <a:cs typeface="Poppins" panose="020B0604020202020204" charset="0"/>
                <a:sym typeface="Arial"/>
              </a:rPr>
              <a:t>Escuchan y explican, tienden puentes y no cavan grietas.</a:t>
            </a:r>
            <a:endParaRPr kumimoji="0" lang="es-A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20B0604020202020204" charset="0"/>
              <a:ea typeface="+mn-ea"/>
              <a:cs typeface="Poppins" panose="020B0604020202020204" charset="0"/>
              <a:sym typeface="Arial"/>
            </a:endParaRPr>
          </a:p>
        </p:txBody>
      </p:sp>
      <p:sp>
        <p:nvSpPr>
          <p:cNvPr id="13" name="Conector recto 12">
            <a:extLst>
              <a:ext uri="{FF2B5EF4-FFF2-40B4-BE49-F238E27FC236}">
                <a16:creationId xmlns:a16="http://schemas.microsoft.com/office/drawing/2014/main" id="{2FD6A248-15FD-05E9-7076-7D3D6E875167}"/>
              </a:ext>
            </a:extLst>
          </p:cNvPr>
          <p:cNvSpPr/>
          <p:nvPr/>
        </p:nvSpPr>
        <p:spPr>
          <a:xfrm>
            <a:off x="1583999" y="4038115"/>
            <a:ext cx="633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AR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CDB4655-4A12-5C94-C338-E75EC5589969}"/>
              </a:ext>
            </a:extLst>
          </p:cNvPr>
          <p:cNvSpPr txBox="1"/>
          <p:nvPr/>
        </p:nvSpPr>
        <p:spPr>
          <a:xfrm>
            <a:off x="7710054" y="387926"/>
            <a:ext cx="1080000" cy="540000"/>
          </a:xfrm>
          <a:prstGeom prst="rect">
            <a:avLst/>
          </a:prstGeom>
          <a:solidFill>
            <a:srgbClr val="066BE0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207780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752787-0716-7EED-6538-94AA2A8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</p:spPr>
        <p:txBody>
          <a:bodyPr>
            <a:noAutofit/>
          </a:bodyPr>
          <a:lstStyle/>
          <a:p>
            <a:pPr algn="r">
              <a:lnSpc>
                <a:spcPct val="150000"/>
              </a:lnSpc>
            </a:pPr>
            <a:r>
              <a:rPr lang="es-ES" sz="2400" b="1" dirty="0">
                <a:solidFill>
                  <a:srgbClr val="066BE0"/>
                </a:solidFill>
                <a:latin typeface="Poppins"/>
                <a:ea typeface="Poppins"/>
                <a:cs typeface="Poppins"/>
                <a:sym typeface="Poppins"/>
              </a:rPr>
              <a:t>“Debemos animarnos a lo nuevo, pero sin tirar a la basura lo que otros (e incluso nosotros mismos) han construido con esfuerzo ”.</a:t>
            </a:r>
            <a:endParaRPr lang="es-AR" sz="2400" b="1" dirty="0">
              <a:solidFill>
                <a:srgbClr val="066BE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1226246-F097-A9A0-91FC-40D0FEDBA988}"/>
              </a:ext>
            </a:extLst>
          </p:cNvPr>
          <p:cNvSpPr txBox="1"/>
          <p:nvPr/>
        </p:nvSpPr>
        <p:spPr>
          <a:xfrm>
            <a:off x="7710054" y="387926"/>
            <a:ext cx="1080000" cy="5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A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9A0197B-A5AC-ED87-866F-904CEBE71711}"/>
              </a:ext>
            </a:extLst>
          </p:cNvPr>
          <p:cNvSpPr txBox="1"/>
          <p:nvPr/>
        </p:nvSpPr>
        <p:spPr>
          <a:xfrm>
            <a:off x="5669971" y="3524934"/>
            <a:ext cx="30844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solidFill>
                  <a:srgbClr val="066BE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Cardenal Jorge M. Bergoglio, </a:t>
            </a:r>
            <a:r>
              <a:rPr kumimoji="0" lang="es-E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66BE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sj</a:t>
            </a: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solidFill>
                  <a:srgbClr val="066BE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, 2005</a:t>
            </a:r>
            <a:endParaRPr kumimoji="0" lang="es-AR" sz="1200" b="1" i="0" u="none" strike="noStrike" kern="0" cap="none" spc="0" normalizeH="0" baseline="0" noProof="0" dirty="0">
              <a:ln>
                <a:noFill/>
              </a:ln>
              <a:solidFill>
                <a:srgbClr val="066BE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246196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</TotalTime>
  <Words>210</Words>
  <Application>Microsoft Office PowerPoint</Application>
  <PresentationFormat>Presentación en pantalla (16:9)</PresentationFormat>
  <Paragraphs>37</Paragraphs>
  <Slides>12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Poppins</vt:lpstr>
      <vt:lpstr>Arial</vt:lpstr>
      <vt:lpstr>Arial Black</vt:lpstr>
      <vt:lpstr>Simple Light</vt:lpstr>
      <vt:lpstr>Presentación de PowerPoint</vt:lpstr>
      <vt:lpstr>Innovación política y gestión pública</vt:lpstr>
      <vt:lpstr>El éxito en la gestión depende de la creatividad de sus liderazgos.</vt:lpstr>
      <vt:lpstr>“La creatividad implica proyectar utopías y,  al mismo tiempo, hacerse cargo de lo que hay”.</vt:lpstr>
      <vt:lpstr>Presentación de PowerPoint</vt:lpstr>
      <vt:lpstr>Presentación de PowerPoint</vt:lpstr>
      <vt:lpstr>Presentación de PowerPoint</vt:lpstr>
      <vt:lpstr> ¿Qué es innovar? </vt:lpstr>
      <vt:lpstr> ¿Qué es la política? </vt:lpstr>
      <vt:lpstr>Construir consensos, coincidencias entre las diferencias</vt:lpstr>
      <vt:lpstr>Presentación de PowerPoint</vt:lpstr>
      <vt:lpstr>“Debemos animarnos a lo nuevo, pero sin tirar a la basura lo que otros (e incluso nosotros mismos) han construido con esfuerzo ”.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Conocimiento que transforma</dc:title>
  <dc:creator>Usuario</dc:creator>
  <cp:lastModifiedBy>José Emilio Graglia</cp:lastModifiedBy>
  <cp:revision>12</cp:revision>
  <dcterms:modified xsi:type="dcterms:W3CDTF">2023-10-14T12:48:59Z</dcterms:modified>
</cp:coreProperties>
</file>